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Nunito"/>
      <p:regular r:id="rId37"/>
      <p:bold r:id="rId38"/>
      <p:italic r:id="rId39"/>
      <p:boldItalic r:id="rId40"/>
    </p:embeddedFont>
    <p:embeddedFont>
      <p:font typeface="Maven Pro"/>
      <p:regular r:id="rId41"/>
      <p:bold r:id="rId42"/>
    </p:embeddedFont>
    <p:embeddedFont>
      <p:font typeface="Helvetica Neue Light"/>
      <p:regular r:id="rId43"/>
      <p:bold r:id="rId44"/>
      <p:italic r:id="rId45"/>
      <p:boldItalic r:id="rId46"/>
    </p:embeddedFont>
    <p:embeddedFont>
      <p:font typeface="Open Sans Light"/>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5" roundtripDataSignature="AMtx7mjta1Q/kxic5zkOl7swVRkpb+Tv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744461-FC2D-41EE-9507-05886D70BAFF}">
  <a:tblStyle styleId="{1F744461-FC2D-41EE-9507-05886D70BA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42" Type="http://schemas.openxmlformats.org/officeDocument/2006/relationships/font" Target="fonts/MavenPro-bold.fntdata"/><Relationship Id="rId41" Type="http://schemas.openxmlformats.org/officeDocument/2006/relationships/font" Target="fonts/MavenPro-regular.fntdata"/><Relationship Id="rId44" Type="http://schemas.openxmlformats.org/officeDocument/2006/relationships/font" Target="fonts/HelveticaNeueLight-bold.fntdata"/><Relationship Id="rId43" Type="http://schemas.openxmlformats.org/officeDocument/2006/relationships/font" Target="fonts/HelveticaNeueLight-regular.fntdata"/><Relationship Id="rId46" Type="http://schemas.openxmlformats.org/officeDocument/2006/relationships/font" Target="fonts/HelveticaNeueLight-boldItalic.fntdata"/><Relationship Id="rId45" Type="http://schemas.openxmlformats.org/officeDocument/2006/relationships/font" Target="fonts/HelveticaNeue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Light-bold.fntdata"/><Relationship Id="rId47" Type="http://schemas.openxmlformats.org/officeDocument/2006/relationships/font" Target="fonts/OpenSansLight-regular.fntdata"/><Relationship Id="rId49" Type="http://schemas.openxmlformats.org/officeDocument/2006/relationships/font" Target="fonts/OpenSansLigh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Nunito-regular.fntdata"/><Relationship Id="rId36" Type="http://schemas.openxmlformats.org/officeDocument/2006/relationships/slide" Target="slides/slide29.xml"/><Relationship Id="rId39" Type="http://schemas.openxmlformats.org/officeDocument/2006/relationships/font" Target="fonts/Nunito-italic.fntdata"/><Relationship Id="rId38" Type="http://schemas.openxmlformats.org/officeDocument/2006/relationships/font" Target="fonts/Nuni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regular.fntdata"/><Relationship Id="rId50" Type="http://schemas.openxmlformats.org/officeDocument/2006/relationships/font" Target="fonts/OpenSansLight-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4.xml"/><Relationship Id="rId55" Type="http://customschemas.google.com/relationships/presentationmetadata" Target="metadata"/><Relationship Id="rId10" Type="http://schemas.openxmlformats.org/officeDocument/2006/relationships/slide" Target="slides/slide3.xml"/><Relationship Id="rId54" Type="http://schemas.openxmlformats.org/officeDocument/2006/relationships/font" Target="fonts/OpenSans-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Open Sans"/>
                <a:ea typeface="Open Sans"/>
                <a:cs typeface="Open Sans"/>
                <a:sym typeface="Open Sans"/>
              </a:rPr>
              <a:t>‹#›</a:t>
            </a:fld>
            <a:endParaRPr b="0" i="0" sz="1200" u="none" cap="none" strike="noStrike">
              <a:solidFill>
                <a:schemeClr val="dk1"/>
              </a:solidFill>
              <a:latin typeface="Open Sans"/>
              <a:ea typeface="Open Sans"/>
              <a:cs typeface="Open Sans"/>
              <a:sym typeface="Open Sans"/>
            </a:endParaRPr>
          </a:p>
        </p:txBody>
      </p:sp>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830db6dde_0_17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t/>
            </a:r>
            <a:endParaRPr sz="950">
              <a:solidFill>
                <a:srgbClr val="212121"/>
              </a:solidFill>
              <a:highlight>
                <a:schemeClr val="lt1"/>
              </a:highlight>
              <a:latin typeface="Nunito"/>
              <a:ea typeface="Nunito"/>
              <a:cs typeface="Nunito"/>
              <a:sym typeface="Nunito"/>
            </a:endParaRPr>
          </a:p>
        </p:txBody>
      </p:sp>
      <p:sp>
        <p:nvSpPr>
          <p:cNvPr id="159" name="Google Shape;159;g12830db6dde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830db6dde_0_18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t/>
            </a:r>
            <a:endParaRPr sz="950">
              <a:solidFill>
                <a:srgbClr val="212121"/>
              </a:solidFill>
              <a:highlight>
                <a:schemeClr val="lt1"/>
              </a:highlight>
              <a:latin typeface="Nunito"/>
              <a:ea typeface="Nunito"/>
              <a:cs typeface="Nunito"/>
              <a:sym typeface="Nunito"/>
            </a:endParaRPr>
          </a:p>
        </p:txBody>
      </p:sp>
      <p:sp>
        <p:nvSpPr>
          <p:cNvPr id="170" name="Google Shape;170;g12830db6dde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830db6dde_0_10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t/>
            </a:r>
            <a:endParaRPr sz="950">
              <a:solidFill>
                <a:srgbClr val="212121"/>
              </a:solidFill>
              <a:highlight>
                <a:schemeClr val="lt1"/>
              </a:highlight>
              <a:latin typeface="Nunito"/>
              <a:ea typeface="Nunito"/>
              <a:cs typeface="Nunito"/>
              <a:sym typeface="Nunito"/>
            </a:endParaRPr>
          </a:p>
        </p:txBody>
      </p:sp>
      <p:sp>
        <p:nvSpPr>
          <p:cNvPr id="187" name="Google Shape;187;g12830db6dde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830db6dde_0_5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t/>
            </a:r>
            <a:endParaRPr sz="950">
              <a:solidFill>
                <a:srgbClr val="212121"/>
              </a:solidFill>
              <a:highlight>
                <a:schemeClr val="lt1"/>
              </a:highlight>
              <a:latin typeface="Nunito"/>
              <a:ea typeface="Nunito"/>
              <a:cs typeface="Nunito"/>
              <a:sym typeface="Nunito"/>
            </a:endParaRPr>
          </a:p>
        </p:txBody>
      </p:sp>
      <p:sp>
        <p:nvSpPr>
          <p:cNvPr id="194" name="Google Shape;194;g12830db6dde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830db6dde_0_10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Positive upward trend in likes as view count </a:t>
            </a:r>
            <a:r>
              <a:rPr lang="en" sz="950">
                <a:solidFill>
                  <a:srgbClr val="212121"/>
                </a:solidFill>
                <a:highlight>
                  <a:schemeClr val="lt1"/>
                </a:highlight>
                <a:latin typeface="Nunito"/>
                <a:ea typeface="Nunito"/>
                <a:cs typeface="Nunito"/>
                <a:sym typeface="Nunito"/>
              </a:rPr>
              <a:t>steadily</a:t>
            </a:r>
            <a:r>
              <a:rPr lang="en" sz="950">
                <a:solidFill>
                  <a:srgbClr val="212121"/>
                </a:solidFill>
                <a:highlight>
                  <a:schemeClr val="lt1"/>
                </a:highlight>
                <a:latin typeface="Nunito"/>
                <a:ea typeface="Nunito"/>
                <a:cs typeface="Nunito"/>
                <a:sym typeface="Nunito"/>
              </a:rPr>
              <a:t> increases</a:t>
            </a:r>
            <a:endParaRPr sz="950">
              <a:solidFill>
                <a:srgbClr val="212121"/>
              </a:solidFill>
              <a:highlight>
                <a:schemeClr val="lt1"/>
              </a:highlight>
              <a:latin typeface="Nunito"/>
              <a:ea typeface="Nunito"/>
              <a:cs typeface="Nunito"/>
              <a:sym typeface="Nunito"/>
            </a:endParaRPr>
          </a:p>
        </p:txBody>
      </p:sp>
      <p:sp>
        <p:nvSpPr>
          <p:cNvPr id="207" name="Google Shape;207;g12830db6dde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830db6dde_0_14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p:txBody>
      </p:sp>
      <p:sp>
        <p:nvSpPr>
          <p:cNvPr id="229" name="Google Shape;229;g12830db6dde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830db6dde_0_16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Nunito"/>
                <a:ea typeface="Nunito"/>
                <a:cs typeface="Nunito"/>
                <a:sym typeface="Nunito"/>
              </a:rPr>
              <a:t>(continuous output variable -&gt; regression problem)</a:t>
            </a:r>
            <a:endParaRPr sz="950">
              <a:solidFill>
                <a:srgbClr val="212121"/>
              </a:solidFill>
              <a:highlight>
                <a:schemeClr val="lt1"/>
              </a:highlight>
              <a:latin typeface="Nunito"/>
              <a:ea typeface="Nunito"/>
              <a:cs typeface="Nunito"/>
              <a:sym typeface="Nunito"/>
            </a:endParaRPr>
          </a:p>
        </p:txBody>
      </p:sp>
      <p:sp>
        <p:nvSpPr>
          <p:cNvPr id="235" name="Google Shape;235;g12830db6dde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830db6dde_0_1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p:txBody>
      </p:sp>
      <p:sp>
        <p:nvSpPr>
          <p:cNvPr id="243" name="Google Shape;243;g12830db6dde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830db6dde_0_13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p:txBody>
      </p:sp>
      <p:sp>
        <p:nvSpPr>
          <p:cNvPr id="250" name="Google Shape;250;g12830db6dde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830db6dde_0_2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So now we have our comparison parameter ready, and we can feature engineer, play </a:t>
            </a:r>
            <a:r>
              <a:rPr lang="en" sz="950">
                <a:solidFill>
                  <a:srgbClr val="212121"/>
                </a:solidFill>
                <a:highlight>
                  <a:schemeClr val="lt1"/>
                </a:highlight>
                <a:latin typeface="Nunito"/>
                <a:ea typeface="Nunito"/>
                <a:cs typeface="Nunito"/>
                <a:sym typeface="Nunito"/>
              </a:rPr>
              <a:t>around</a:t>
            </a:r>
            <a:r>
              <a:rPr lang="en" sz="950">
                <a:solidFill>
                  <a:srgbClr val="212121"/>
                </a:solidFill>
                <a:highlight>
                  <a:schemeClr val="lt1"/>
                </a:highlight>
                <a:latin typeface="Nunito"/>
                <a:ea typeface="Nunito"/>
                <a:cs typeface="Nunito"/>
                <a:sym typeface="Nunito"/>
              </a:rPr>
              <a:t> with data and explore more complex and robust models to give better accuracy. </a:t>
            </a:r>
            <a:endParaRPr sz="950">
              <a:solidFill>
                <a:srgbClr val="212121"/>
              </a:solidFill>
              <a:highlight>
                <a:schemeClr val="lt1"/>
              </a:highlight>
              <a:latin typeface="Nunito"/>
              <a:ea typeface="Nunito"/>
              <a:cs typeface="Nunito"/>
              <a:sym typeface="Nunito"/>
            </a:endParaRPr>
          </a:p>
        </p:txBody>
      </p:sp>
      <p:sp>
        <p:nvSpPr>
          <p:cNvPr id="258" name="Google Shape;258;g12830db6dde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830db6dde_0_3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Even though view count had a strong </a:t>
            </a:r>
            <a:r>
              <a:rPr lang="en" sz="950">
                <a:solidFill>
                  <a:srgbClr val="212121"/>
                </a:solidFill>
                <a:highlight>
                  <a:schemeClr val="lt1"/>
                </a:highlight>
                <a:latin typeface="Nunito"/>
                <a:ea typeface="Nunito"/>
                <a:cs typeface="Nunito"/>
                <a:sym typeface="Nunito"/>
              </a:rPr>
              <a:t>correlation</a:t>
            </a:r>
            <a:r>
              <a:rPr lang="en" sz="950">
                <a:solidFill>
                  <a:srgbClr val="212121"/>
                </a:solidFill>
                <a:highlight>
                  <a:schemeClr val="lt1"/>
                </a:highlight>
                <a:latin typeface="Nunito"/>
                <a:ea typeface="Nunito"/>
                <a:cs typeface="Nunito"/>
                <a:sym typeface="Nunito"/>
              </a:rPr>
              <a:t> with output_variable i.e trending days, it is clear from the error percentage  that there exist other influential features outside the dataset. After fetching for this, we realized that</a:t>
            </a:r>
            <a:endParaRPr sz="950">
              <a:solidFill>
                <a:srgbClr val="212121"/>
              </a:solidFill>
              <a:highlight>
                <a:schemeClr val="lt1"/>
              </a:highlight>
              <a:latin typeface="Nunito"/>
              <a:ea typeface="Nunito"/>
              <a:cs typeface="Nunito"/>
              <a:sym typeface="Nunito"/>
            </a:endParaRPr>
          </a:p>
        </p:txBody>
      </p:sp>
      <p:sp>
        <p:nvSpPr>
          <p:cNvPr id="267" name="Google Shape;267;g12830db6dde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830db6dde_0_20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p:txBody>
      </p:sp>
      <p:sp>
        <p:nvSpPr>
          <p:cNvPr id="275" name="Google Shape;275;g12830db6dde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830db6dde_0_23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p:txBody>
      </p:sp>
      <p:sp>
        <p:nvSpPr>
          <p:cNvPr id="321" name="Google Shape;321;g12830db6dde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830db6dde_0_25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Even though view count had a strong correlation with output_variable i.e trending days, it is clear from the error percentage  that there exist other influential features outside the dataset. After fetching for this, we realized that</a:t>
            </a:r>
            <a:endParaRPr sz="950">
              <a:solidFill>
                <a:srgbClr val="212121"/>
              </a:solidFill>
              <a:highlight>
                <a:schemeClr val="lt1"/>
              </a:highlight>
              <a:latin typeface="Nunito"/>
              <a:ea typeface="Nunito"/>
              <a:cs typeface="Nunito"/>
              <a:sym typeface="Nunito"/>
            </a:endParaRPr>
          </a:p>
        </p:txBody>
      </p:sp>
      <p:sp>
        <p:nvSpPr>
          <p:cNvPr id="331" name="Google Shape;331;g12830db6dde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830db6dde_0_27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p:txBody>
      </p:sp>
      <p:sp>
        <p:nvSpPr>
          <p:cNvPr id="339" name="Google Shape;339;g12830db6dde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830db6dde_0_2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p:txBody>
      </p:sp>
      <p:sp>
        <p:nvSpPr>
          <p:cNvPr id="385" name="Google Shape;385;g12830db6dde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830db6dde_0_34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a:p>
            <a:pPr indent="0" lvl="0" marL="0" rtl="0" algn="l">
              <a:lnSpc>
                <a:spcPct val="115000"/>
              </a:lnSpc>
              <a:spcBef>
                <a:spcPts val="0"/>
              </a:spcBef>
              <a:spcAft>
                <a:spcPts val="0"/>
              </a:spcAft>
              <a:buNone/>
            </a:pPr>
            <a:r>
              <a:rPr lang="en" sz="1300">
                <a:solidFill>
                  <a:schemeClr val="dk1"/>
                </a:solidFill>
                <a:latin typeface="Nunito"/>
                <a:ea typeface="Nunito"/>
                <a:cs typeface="Nunito"/>
                <a:sym typeface="Nunito"/>
              </a:rPr>
              <a:t>(continuous output variable -&gt; regression problem)</a:t>
            </a:r>
            <a:endParaRPr sz="950">
              <a:solidFill>
                <a:srgbClr val="212121"/>
              </a:solidFill>
              <a:highlight>
                <a:schemeClr val="lt1"/>
              </a:highlight>
              <a:latin typeface="Nunito"/>
              <a:ea typeface="Nunito"/>
              <a:cs typeface="Nunito"/>
              <a:sym typeface="Nunito"/>
            </a:endParaRPr>
          </a:p>
        </p:txBody>
      </p:sp>
      <p:sp>
        <p:nvSpPr>
          <p:cNvPr id="399" name="Google Shape;399;g12830db6dde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830db6dde_0_3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p:txBody>
      </p:sp>
      <p:sp>
        <p:nvSpPr>
          <p:cNvPr id="408" name="Google Shape;408;g12830db6dde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2830db6dde_0_33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A content creator with our tools at their disposal can increase their viewership and traction by </a:t>
            </a:r>
            <a:endParaRPr sz="950">
              <a:solidFill>
                <a:srgbClr val="212121"/>
              </a:solidFill>
              <a:highlight>
                <a:schemeClr val="lt1"/>
              </a:highlight>
              <a:latin typeface="Nunito"/>
              <a:ea typeface="Nunito"/>
              <a:cs typeface="Nunito"/>
              <a:sym typeface="Nunito"/>
            </a:endParaRPr>
          </a:p>
        </p:txBody>
      </p:sp>
      <p:sp>
        <p:nvSpPr>
          <p:cNvPr id="416" name="Google Shape;416;g12830db6dde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 name="Google Shape;42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Now we all know what this is. In todays’ day and age, it takes minutes for something to blow up and become wildly popular. </a:t>
            </a:r>
            <a:r>
              <a:rPr lang="en" sz="1050">
                <a:solidFill>
                  <a:schemeClr val="dk1"/>
                </a:solidFill>
                <a:highlight>
                  <a:srgbClr val="FFFFFE"/>
                </a:highlight>
                <a:latin typeface="Courier New"/>
                <a:ea typeface="Courier New"/>
                <a:cs typeface="Courier New"/>
                <a:sym typeface="Courier New"/>
              </a:rPr>
              <a:t>After the shocking Will Smith-Chris Rock slapping incident at the Oscars, the both of us discussed on how the video went viral. This piqued our interest in the recent trending videos on popular social media platforms, like Youtube, which is #1.</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04" name="Google Shape;10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830db6dde_0_36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the exact reason behind choosing trend analysis as our domain for machine learning, the fact that something so trivial reached millions of people across the globe. </a:t>
            </a:r>
            <a:r>
              <a:rPr lang="en" sz="1050">
                <a:solidFill>
                  <a:schemeClr val="dk1"/>
                </a:solidFill>
                <a:highlight>
                  <a:srgbClr val="FFFFFE"/>
                </a:highlight>
                <a:latin typeface="Courier New"/>
                <a:ea typeface="Courier New"/>
                <a:cs typeface="Courier New"/>
                <a:sym typeface="Courier New"/>
              </a:rPr>
              <a:t>Imagine something useful and influential reaching such a wide audience and the impact it would have. In addition to the actual content, there are a few knobs that can be tuned to ensure your video goes viral. Say starcast, tags, description, time and date of release, local audience you would want to focus on.</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12" name="Google Shape;112;g12830db6dde_0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SzPts val="1100"/>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600"/>
              </a:spcBef>
              <a:spcAft>
                <a:spcPts val="0"/>
              </a:spcAft>
              <a:buClr>
                <a:schemeClr val="dk1"/>
              </a:buClr>
              <a:buSzPts val="1100"/>
              <a:buFont typeface="Arial"/>
              <a:buNone/>
            </a:pPr>
            <a:r>
              <a:t/>
            </a:r>
            <a:endParaRPr sz="950">
              <a:solidFill>
                <a:srgbClr val="212121"/>
              </a:solidFill>
              <a:highlight>
                <a:schemeClr val="lt1"/>
              </a:highlight>
              <a:latin typeface="Nunito"/>
              <a:ea typeface="Nunito"/>
              <a:cs typeface="Nunito"/>
              <a:sym typeface="Nunito"/>
            </a:endParaRPr>
          </a:p>
        </p:txBody>
      </p:sp>
      <p:sp>
        <p:nvSpPr>
          <p:cNvPr id="121" name="Google Shape;12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830db6dde_0_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Channel on which it is published also plays a key role in </a:t>
            </a:r>
            <a:r>
              <a:rPr lang="en"/>
              <a:t>determining</a:t>
            </a:r>
            <a:r>
              <a:rPr lang="en"/>
              <a:t> its view count.</a:t>
            </a:r>
            <a:endParaRPr/>
          </a:p>
        </p:txBody>
      </p:sp>
      <p:sp>
        <p:nvSpPr>
          <p:cNvPr id="139" name="Google Shape;139;g12830db6dd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Clr>
                <a:schemeClr val="dk1"/>
              </a:buClr>
              <a:buSzPts val="1100"/>
              <a:buFont typeface="Arial"/>
              <a:buNone/>
            </a:pPr>
            <a:r>
              <a:rPr lang="en" sz="950">
                <a:solidFill>
                  <a:srgbClr val="212121"/>
                </a:solidFill>
                <a:highlight>
                  <a:schemeClr val="lt1"/>
                </a:highlight>
                <a:latin typeface="Nunito"/>
                <a:ea typeface="Nunito"/>
                <a:cs typeface="Nunito"/>
                <a:sym typeface="Nunito"/>
              </a:rPr>
              <a:t>A content creators with our tool at their disposal can boost their viewership and traction . A small tweak </a:t>
            </a:r>
            <a:endParaRPr sz="950">
              <a:solidFill>
                <a:srgbClr val="212121"/>
              </a:solidFill>
              <a:highlight>
                <a:schemeClr val="lt1"/>
              </a:highlight>
              <a:latin typeface="Nunito"/>
              <a:ea typeface="Nunito"/>
              <a:cs typeface="Nunito"/>
              <a:sym typeface="Nunito"/>
            </a:endParaRPr>
          </a:p>
        </p:txBody>
      </p:sp>
      <p:sp>
        <p:nvSpPr>
          <p:cNvPr id="145" name="Google Shape;14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830db6dde_0_4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950">
                <a:solidFill>
                  <a:srgbClr val="212121"/>
                </a:solidFill>
                <a:highlight>
                  <a:schemeClr val="lt1"/>
                </a:highlight>
                <a:latin typeface="Nunito"/>
                <a:ea typeface="Nunito"/>
                <a:cs typeface="Nunito"/>
                <a:sym typeface="Nunito"/>
              </a:rPr>
              <a:t>Preliminary data analysis to get an idea of the dataset in hand</a:t>
            </a:r>
            <a:endParaRPr sz="950">
              <a:solidFill>
                <a:srgbClr val="212121"/>
              </a:solidFill>
              <a:highlight>
                <a:schemeClr val="lt1"/>
              </a:highlight>
              <a:latin typeface="Nunito"/>
              <a:ea typeface="Nunito"/>
              <a:cs typeface="Nunito"/>
              <a:sym typeface="Nunito"/>
            </a:endParaRPr>
          </a:p>
        </p:txBody>
      </p:sp>
      <p:sp>
        <p:nvSpPr>
          <p:cNvPr id="152" name="Google Shape;152;g12830db6dde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6" name="Shape 16"/>
        <p:cNvGrpSpPr/>
        <p:nvPr/>
      </p:nvGrpSpPr>
      <p:grpSpPr>
        <a:xfrm>
          <a:off x="0" y="0"/>
          <a:ext cx="0" cy="0"/>
          <a:chOff x="0" y="0"/>
          <a:chExt cx="0" cy="0"/>
        </a:xfrm>
      </p:grpSpPr>
      <p:sp>
        <p:nvSpPr>
          <p:cNvPr id="17" name="Google Shape;17;p34"/>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Open Sans"/>
              <a:ea typeface="Open Sans"/>
              <a:cs typeface="Open Sans"/>
              <a:sym typeface="Open Sans"/>
            </a:endParaRPr>
          </a:p>
        </p:txBody>
      </p:sp>
      <p:pic>
        <p:nvPicPr>
          <p:cNvPr id="18" name="Google Shape;18;p34"/>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19" name="Google Shape;19;p34"/>
          <p:cNvPicPr preferRelativeResize="0"/>
          <p:nvPr/>
        </p:nvPicPr>
        <p:blipFill rotWithShape="1">
          <a:blip r:embed="rId3">
            <a:alphaModFix/>
          </a:blip>
          <a:srcRect b="1988" l="84736" r="4770" t="23988"/>
          <a:stretch/>
        </p:blipFill>
        <p:spPr>
          <a:xfrm>
            <a:off x="457200" y="0"/>
            <a:ext cx="790575" cy="5143500"/>
          </a:xfrm>
          <a:prstGeom prst="rect">
            <a:avLst/>
          </a:prstGeom>
          <a:noFill/>
          <a:ln>
            <a:noFill/>
          </a:ln>
        </p:spPr>
      </p:pic>
      <p:sp>
        <p:nvSpPr>
          <p:cNvPr id="20" name="Google Shape;20;p34"/>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Open Sans"/>
              <a:ea typeface="Open Sans"/>
              <a:cs typeface="Open Sans"/>
              <a:sym typeface="Open Sans"/>
            </a:endParaRPr>
          </a:p>
        </p:txBody>
      </p:sp>
      <p:pic>
        <p:nvPicPr>
          <p:cNvPr id="21" name="Google Shape;21;p34"/>
          <p:cNvPicPr preferRelativeResize="0"/>
          <p:nvPr/>
        </p:nvPicPr>
        <p:blipFill rotWithShape="1">
          <a:blip r:embed="rId4">
            <a:alphaModFix/>
          </a:blip>
          <a:srcRect b="0" l="0" r="0" t="0"/>
          <a:stretch/>
        </p:blipFill>
        <p:spPr>
          <a:xfrm>
            <a:off x="2209800" y="895350"/>
            <a:ext cx="3429000" cy="306388"/>
          </a:xfrm>
          <a:prstGeom prst="rect">
            <a:avLst/>
          </a:prstGeom>
          <a:noFill/>
          <a:ln>
            <a:noFill/>
          </a:ln>
        </p:spPr>
      </p:pic>
      <p:pic>
        <p:nvPicPr>
          <p:cNvPr descr="_Plaid-Digital_FINAL-NEW.png" id="22" name="Google Shape;22;p34"/>
          <p:cNvPicPr preferRelativeResize="0"/>
          <p:nvPr/>
        </p:nvPicPr>
        <p:blipFill rotWithShape="1">
          <a:blip r:embed="rId5">
            <a:alphaModFix/>
          </a:blip>
          <a:srcRect b="1988" l="84736" r="4770" t="23988"/>
          <a:stretch/>
        </p:blipFill>
        <p:spPr>
          <a:xfrm>
            <a:off x="457200" y="0"/>
            <a:ext cx="790575"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3" name="Shape 63"/>
        <p:cNvGrpSpPr/>
        <p:nvPr/>
      </p:nvGrpSpPr>
      <p:grpSpPr>
        <a:xfrm>
          <a:off x="0" y="0"/>
          <a:ext cx="0" cy="0"/>
          <a:chOff x="0" y="0"/>
          <a:chExt cx="0" cy="0"/>
        </a:xfrm>
      </p:grpSpPr>
      <p:sp>
        <p:nvSpPr>
          <p:cNvPr id="64" name="Google Shape;64;p39"/>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65" name="Shape 65"/>
        <p:cNvGrpSpPr/>
        <p:nvPr/>
      </p:nvGrpSpPr>
      <p:grpSpPr>
        <a:xfrm>
          <a:off x="0" y="0"/>
          <a:ext cx="0" cy="0"/>
          <a:chOff x="0" y="0"/>
          <a:chExt cx="0" cy="0"/>
        </a:xfrm>
      </p:grpSpPr>
      <p:sp>
        <p:nvSpPr>
          <p:cNvPr id="66" name="Google Shape;66;p40"/>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0"/>
          <p:cNvSpPr txBox="1"/>
          <p:nvPr>
            <p:ph idx="1" type="body"/>
          </p:nvPr>
        </p:nvSpPr>
        <p:spPr>
          <a:xfrm>
            <a:off x="457200" y="1200150"/>
            <a:ext cx="82296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68" name="Shape 68"/>
        <p:cNvGrpSpPr/>
        <p:nvPr/>
      </p:nvGrpSpPr>
      <p:grpSpPr>
        <a:xfrm>
          <a:off x="0" y="0"/>
          <a:ext cx="0" cy="0"/>
          <a:chOff x="0" y="0"/>
          <a:chExt cx="0" cy="0"/>
        </a:xfrm>
      </p:grpSpPr>
      <p:sp>
        <p:nvSpPr>
          <p:cNvPr id="69" name="Google Shape;69;p41"/>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1"/>
          <p:cNvSpPr txBox="1"/>
          <p:nvPr>
            <p:ph idx="1" type="body"/>
          </p:nvPr>
        </p:nvSpPr>
        <p:spPr>
          <a:xfrm>
            <a:off x="457200" y="1200150"/>
            <a:ext cx="39624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41"/>
          <p:cNvSpPr txBox="1"/>
          <p:nvPr>
            <p:ph idx="2" type="body"/>
          </p:nvPr>
        </p:nvSpPr>
        <p:spPr>
          <a:xfrm>
            <a:off x="4727448" y="1212300"/>
            <a:ext cx="3959352"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72" name="Shape 72"/>
        <p:cNvGrpSpPr/>
        <p:nvPr/>
      </p:nvGrpSpPr>
      <p:grpSpPr>
        <a:xfrm>
          <a:off x="0" y="0"/>
          <a:ext cx="0" cy="0"/>
          <a:chOff x="0" y="0"/>
          <a:chExt cx="0" cy="0"/>
        </a:xfrm>
      </p:grpSpPr>
      <p:sp>
        <p:nvSpPr>
          <p:cNvPr id="73" name="Google Shape;73;p42"/>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2"/>
          <p:cNvSpPr txBox="1"/>
          <p:nvPr>
            <p:ph idx="1" type="body"/>
          </p:nvPr>
        </p:nvSpPr>
        <p:spPr>
          <a:xfrm>
            <a:off x="4572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42"/>
          <p:cNvSpPr txBox="1"/>
          <p:nvPr>
            <p:ph idx="2" type="body"/>
          </p:nvPr>
        </p:nvSpPr>
        <p:spPr>
          <a:xfrm>
            <a:off x="32766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6" name="Google Shape;76;p42"/>
          <p:cNvSpPr txBox="1"/>
          <p:nvPr>
            <p:ph idx="3" type="body"/>
          </p:nvPr>
        </p:nvSpPr>
        <p:spPr>
          <a:xfrm>
            <a:off x="60960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p:cSld name="4 Column">
    <p:spTree>
      <p:nvGrpSpPr>
        <p:cNvPr id="77" name="Shape 77"/>
        <p:cNvGrpSpPr/>
        <p:nvPr/>
      </p:nvGrpSpPr>
      <p:grpSpPr>
        <a:xfrm>
          <a:off x="0" y="0"/>
          <a:ext cx="0" cy="0"/>
          <a:chOff x="0" y="0"/>
          <a:chExt cx="0" cy="0"/>
        </a:xfrm>
      </p:grpSpPr>
      <p:sp>
        <p:nvSpPr>
          <p:cNvPr id="78" name="Google Shape;78;p43"/>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3"/>
          <p:cNvSpPr txBox="1"/>
          <p:nvPr>
            <p:ph idx="1" type="body"/>
          </p:nvPr>
        </p:nvSpPr>
        <p:spPr>
          <a:xfrm>
            <a:off x="4572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43"/>
          <p:cNvSpPr txBox="1"/>
          <p:nvPr>
            <p:ph idx="2" type="body"/>
          </p:nvPr>
        </p:nvSpPr>
        <p:spPr>
          <a:xfrm>
            <a:off x="25654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3"/>
          <p:cNvSpPr txBox="1"/>
          <p:nvPr>
            <p:ph idx="3" type="body"/>
          </p:nvPr>
        </p:nvSpPr>
        <p:spPr>
          <a:xfrm>
            <a:off x="46736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43"/>
          <p:cNvSpPr txBox="1"/>
          <p:nvPr>
            <p:ph idx="4" type="body"/>
          </p:nvPr>
        </p:nvSpPr>
        <p:spPr>
          <a:xfrm>
            <a:off x="67818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3" name="Shape 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 name="Shape 24"/>
        <p:cNvGrpSpPr/>
        <p:nvPr/>
      </p:nvGrpSpPr>
      <p:grpSpPr>
        <a:xfrm>
          <a:off x="0" y="0"/>
          <a:ext cx="0" cy="0"/>
          <a:chOff x="0" y="0"/>
          <a:chExt cx="0" cy="0"/>
        </a:xfrm>
      </p:grpSpPr>
      <p:sp>
        <p:nvSpPr>
          <p:cNvPr id="25" name="Google Shape;25;p44"/>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26" name="Shape 26"/>
        <p:cNvGrpSpPr/>
        <p:nvPr/>
      </p:nvGrpSpPr>
      <p:grpSpPr>
        <a:xfrm>
          <a:off x="0" y="0"/>
          <a:ext cx="0" cy="0"/>
          <a:chOff x="0" y="0"/>
          <a:chExt cx="0" cy="0"/>
        </a:xfrm>
      </p:grpSpPr>
      <p:sp>
        <p:nvSpPr>
          <p:cNvPr id="27" name="Google Shape;27;p45"/>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5"/>
          <p:cNvSpPr txBox="1"/>
          <p:nvPr>
            <p:ph idx="1" type="body"/>
          </p:nvPr>
        </p:nvSpPr>
        <p:spPr>
          <a:xfrm>
            <a:off x="457200" y="1200150"/>
            <a:ext cx="82296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29" name="Shape 29"/>
        <p:cNvGrpSpPr/>
        <p:nvPr/>
      </p:nvGrpSpPr>
      <p:grpSpPr>
        <a:xfrm>
          <a:off x="0" y="0"/>
          <a:ext cx="0" cy="0"/>
          <a:chOff x="0" y="0"/>
          <a:chExt cx="0" cy="0"/>
        </a:xfrm>
      </p:grpSpPr>
      <p:sp>
        <p:nvSpPr>
          <p:cNvPr id="30" name="Google Shape;30;p46"/>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6"/>
          <p:cNvSpPr txBox="1"/>
          <p:nvPr>
            <p:ph idx="1" type="body"/>
          </p:nvPr>
        </p:nvSpPr>
        <p:spPr>
          <a:xfrm>
            <a:off x="457200" y="1200150"/>
            <a:ext cx="39624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46"/>
          <p:cNvSpPr txBox="1"/>
          <p:nvPr>
            <p:ph idx="2" type="body"/>
          </p:nvPr>
        </p:nvSpPr>
        <p:spPr>
          <a:xfrm>
            <a:off x="4727448" y="1212300"/>
            <a:ext cx="3959352"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3" name="Shape 33"/>
        <p:cNvGrpSpPr/>
        <p:nvPr/>
      </p:nvGrpSpPr>
      <p:grpSpPr>
        <a:xfrm>
          <a:off x="0" y="0"/>
          <a:ext cx="0" cy="0"/>
          <a:chOff x="0" y="0"/>
          <a:chExt cx="0" cy="0"/>
        </a:xfrm>
      </p:grpSpPr>
      <p:sp>
        <p:nvSpPr>
          <p:cNvPr id="34" name="Google Shape;34;p47"/>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7"/>
          <p:cNvSpPr txBox="1"/>
          <p:nvPr>
            <p:ph idx="1" type="body"/>
          </p:nvPr>
        </p:nvSpPr>
        <p:spPr>
          <a:xfrm>
            <a:off x="4572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 name="Google Shape;36;p47"/>
          <p:cNvSpPr txBox="1"/>
          <p:nvPr>
            <p:ph idx="2" type="body"/>
          </p:nvPr>
        </p:nvSpPr>
        <p:spPr>
          <a:xfrm>
            <a:off x="32766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 name="Google Shape;37;p47"/>
          <p:cNvSpPr txBox="1"/>
          <p:nvPr>
            <p:ph idx="3" type="body"/>
          </p:nvPr>
        </p:nvSpPr>
        <p:spPr>
          <a:xfrm>
            <a:off x="60960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p:cSld name="4 Column">
    <p:spTree>
      <p:nvGrpSpPr>
        <p:cNvPr id="38" name="Shape 38"/>
        <p:cNvGrpSpPr/>
        <p:nvPr/>
      </p:nvGrpSpPr>
      <p:grpSpPr>
        <a:xfrm>
          <a:off x="0" y="0"/>
          <a:ext cx="0" cy="0"/>
          <a:chOff x="0" y="0"/>
          <a:chExt cx="0" cy="0"/>
        </a:xfrm>
      </p:grpSpPr>
      <p:sp>
        <p:nvSpPr>
          <p:cNvPr id="39" name="Google Shape;39;p48"/>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8"/>
          <p:cNvSpPr txBox="1"/>
          <p:nvPr>
            <p:ph idx="1" type="body"/>
          </p:nvPr>
        </p:nvSpPr>
        <p:spPr>
          <a:xfrm>
            <a:off x="4572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 name="Google Shape;41;p48"/>
          <p:cNvSpPr txBox="1"/>
          <p:nvPr>
            <p:ph idx="2" type="body"/>
          </p:nvPr>
        </p:nvSpPr>
        <p:spPr>
          <a:xfrm>
            <a:off x="25654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 name="Google Shape;42;p48"/>
          <p:cNvSpPr txBox="1"/>
          <p:nvPr>
            <p:ph idx="3" type="body"/>
          </p:nvPr>
        </p:nvSpPr>
        <p:spPr>
          <a:xfrm>
            <a:off x="46736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 name="Google Shape;43;p48"/>
          <p:cNvSpPr txBox="1"/>
          <p:nvPr>
            <p:ph idx="4" type="body"/>
          </p:nvPr>
        </p:nvSpPr>
        <p:spPr>
          <a:xfrm>
            <a:off x="67818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56" name="Shape 56"/>
        <p:cNvGrpSpPr/>
        <p:nvPr/>
      </p:nvGrpSpPr>
      <p:grpSpPr>
        <a:xfrm>
          <a:off x="0" y="0"/>
          <a:ext cx="0" cy="0"/>
          <a:chOff x="0" y="0"/>
          <a:chExt cx="0" cy="0"/>
        </a:xfrm>
      </p:grpSpPr>
      <p:sp>
        <p:nvSpPr>
          <p:cNvPr id="57" name="Google Shape;57;p38"/>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Open Sans"/>
              <a:ea typeface="Open Sans"/>
              <a:cs typeface="Open Sans"/>
              <a:sym typeface="Open Sans"/>
            </a:endParaRPr>
          </a:p>
        </p:txBody>
      </p:sp>
      <p:pic>
        <p:nvPicPr>
          <p:cNvPr id="58" name="Google Shape;58;p38"/>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59" name="Google Shape;59;p38"/>
          <p:cNvPicPr preferRelativeResize="0"/>
          <p:nvPr/>
        </p:nvPicPr>
        <p:blipFill rotWithShape="1">
          <a:blip r:embed="rId3">
            <a:alphaModFix/>
          </a:blip>
          <a:srcRect b="1988" l="84736" r="4770" t="23988"/>
          <a:stretch/>
        </p:blipFill>
        <p:spPr>
          <a:xfrm>
            <a:off x="457200" y="0"/>
            <a:ext cx="790575" cy="5143500"/>
          </a:xfrm>
          <a:prstGeom prst="rect">
            <a:avLst/>
          </a:prstGeom>
          <a:noFill/>
          <a:ln>
            <a:noFill/>
          </a:ln>
        </p:spPr>
      </p:pic>
      <p:sp>
        <p:nvSpPr>
          <p:cNvPr id="60" name="Google Shape;60;p38"/>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Open Sans"/>
              <a:ea typeface="Open Sans"/>
              <a:cs typeface="Open Sans"/>
              <a:sym typeface="Open Sans"/>
            </a:endParaRPr>
          </a:p>
        </p:txBody>
      </p:sp>
      <p:pic>
        <p:nvPicPr>
          <p:cNvPr id="61" name="Google Shape;61;p38"/>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62" name="Google Shape;62;p38"/>
          <p:cNvPicPr preferRelativeResize="0"/>
          <p:nvPr/>
        </p:nvPicPr>
        <p:blipFill rotWithShape="1">
          <a:blip r:embed="rId3">
            <a:alphaModFix/>
          </a:blip>
          <a:srcRect b="1988" l="84736" r="4770" t="23988"/>
          <a:stretch/>
        </p:blipFill>
        <p:spPr>
          <a:xfrm>
            <a:off x="457200" y="0"/>
            <a:ext cx="790575"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1.xml"/><Relationship Id="rId11" Type="http://schemas.openxmlformats.org/officeDocument/2006/relationships/theme" Target="../theme/theme1.xml"/><Relationship Id="rId10" Type="http://schemas.openxmlformats.org/officeDocument/2006/relationships/slideLayout" Target="../slideLayouts/slideLayout7.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slideLayout" Target="../slideLayouts/slideLayout8.xml"/><Relationship Id="rId11" Type="http://schemas.openxmlformats.org/officeDocument/2006/relationships/theme" Target="../theme/theme3.xml"/><Relationship Id="rId10" Type="http://schemas.openxmlformats.org/officeDocument/2006/relationships/slideLayout" Target="../slideLayouts/slideLayout14.xml"/><Relationship Id="rId9" Type="http://schemas.openxmlformats.org/officeDocument/2006/relationships/slideLayout" Target="../slideLayouts/slideLayout13.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_Plaid-Digital_FINAL-NEW.png" id="6" name="Google Shape;6;p33"/>
          <p:cNvPicPr preferRelativeResize="0"/>
          <p:nvPr/>
        </p:nvPicPr>
        <p:blipFill rotWithShape="1">
          <a:blip r:embed="rId1">
            <a:alphaModFix/>
          </a:blip>
          <a:srcRect b="2893" l="59550" r="39888" t="20874"/>
          <a:stretch/>
        </p:blipFill>
        <p:spPr>
          <a:xfrm rot="5400000">
            <a:off x="3798887" y="1046163"/>
            <a:ext cx="60325" cy="7658100"/>
          </a:xfrm>
          <a:prstGeom prst="rect">
            <a:avLst/>
          </a:prstGeom>
          <a:noFill/>
          <a:ln>
            <a:noFill/>
          </a:ln>
        </p:spPr>
      </p:pic>
      <p:pic>
        <p:nvPicPr>
          <p:cNvPr descr="_Plaid-Digital_FINAL-NEW.png" id="7" name="Google Shape;7;p33"/>
          <p:cNvPicPr preferRelativeResize="0"/>
          <p:nvPr/>
        </p:nvPicPr>
        <p:blipFill rotWithShape="1">
          <a:blip r:embed="rId2">
            <a:alphaModFix/>
          </a:blip>
          <a:srcRect b="2893" l="59550" r="39888" t="20874"/>
          <a:stretch/>
        </p:blipFill>
        <p:spPr>
          <a:xfrm rot="5400000">
            <a:off x="3798887" y="1046163"/>
            <a:ext cx="60325" cy="7658100"/>
          </a:xfrm>
          <a:prstGeom prst="rect">
            <a:avLst/>
          </a:prstGeom>
          <a:noFill/>
          <a:ln>
            <a:noFill/>
          </a:ln>
        </p:spPr>
      </p:pic>
      <p:sp>
        <p:nvSpPr>
          <p:cNvPr id="8" name="Google Shape;8;p33"/>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9pPr>
          </a:lstStyle>
          <a:p/>
        </p:txBody>
      </p:sp>
      <p:sp>
        <p:nvSpPr>
          <p:cNvPr id="9" name="Google Shape;9;p33"/>
          <p:cNvSpPr txBox="1"/>
          <p:nvPr>
            <p:ph idx="1" type="body"/>
          </p:nvPr>
        </p:nvSpPr>
        <p:spPr>
          <a:xfrm>
            <a:off x="457200" y="1200150"/>
            <a:ext cx="8229600" cy="3505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rgbClr val="000000"/>
              </a:buClr>
              <a:buSzPts val="1400"/>
              <a:buFont typeface="Arial"/>
              <a:buNone/>
              <a:defRPr b="0" i="0" sz="1400" u="none" cap="none" strike="noStrike">
                <a:solidFill>
                  <a:schemeClr val="dk1"/>
                </a:solidFill>
                <a:latin typeface="Open Sans"/>
                <a:ea typeface="Open Sans"/>
                <a:cs typeface="Open Sans"/>
                <a:sym typeface="Open Sans"/>
              </a:defRPr>
            </a:lvl1pPr>
            <a:lvl2pPr indent="-326390" lvl="1" marL="914400" marR="0" rtl="0" algn="l">
              <a:lnSpc>
                <a:spcPct val="100000"/>
              </a:lnSpc>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2pPr>
            <a:lvl3pPr indent="-326389" lvl="2" marL="1371600" marR="0" rtl="0" algn="l">
              <a:lnSpc>
                <a:spcPct val="100000"/>
              </a:lnSpc>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3pPr>
            <a:lvl4pPr indent="-326389" lvl="3" marL="1828800" marR="0" rtl="0" algn="l">
              <a:lnSpc>
                <a:spcPct val="100000"/>
              </a:lnSpc>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4pPr>
            <a:lvl5pPr indent="-326389" lvl="4" marL="2286000" marR="0" rtl="0" algn="l">
              <a:lnSpc>
                <a:spcPct val="100000"/>
              </a:lnSpc>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10" name="Google Shape;10;p33"/>
          <p:cNvPicPr preferRelativeResize="0"/>
          <p:nvPr/>
        </p:nvPicPr>
        <p:blipFill rotWithShape="1">
          <a:blip r:embed="rId3">
            <a:alphaModFix/>
          </a:blip>
          <a:srcRect b="0" l="0" r="0" t="0"/>
          <a:stretch/>
        </p:blipFill>
        <p:spPr>
          <a:xfrm>
            <a:off x="7772400" y="4248150"/>
            <a:ext cx="1154590" cy="736392"/>
          </a:xfrm>
          <a:prstGeom prst="rect">
            <a:avLst/>
          </a:prstGeom>
          <a:noFill/>
          <a:ln>
            <a:noFill/>
          </a:ln>
        </p:spPr>
      </p:pic>
      <p:sp>
        <p:nvSpPr>
          <p:cNvPr id="11" name="Google Shape;11;p33"/>
          <p:cNvSpPr txBox="1"/>
          <p:nvPr>
            <p:ph idx="12" type="sldNum"/>
          </p:nvPr>
        </p:nvSpPr>
        <p:spPr>
          <a:xfrm>
            <a:off x="11073918" y="6400413"/>
            <a:ext cx="279883" cy="276999"/>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33"/>
          <p:cNvSpPr txBox="1"/>
          <p:nvPr/>
        </p:nvSpPr>
        <p:spPr>
          <a:xfrm>
            <a:off x="11226318" y="6552813"/>
            <a:ext cx="279883" cy="276999"/>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13" name="Google Shape;13;p33"/>
          <p:cNvSpPr txBox="1"/>
          <p:nvPr/>
        </p:nvSpPr>
        <p:spPr>
          <a:xfrm>
            <a:off x="11378718" y="6705213"/>
            <a:ext cx="279883" cy="276999"/>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14" name="Google Shape;14;p33"/>
          <p:cNvSpPr txBox="1"/>
          <p:nvPr/>
        </p:nvSpPr>
        <p:spPr>
          <a:xfrm>
            <a:off x="11531118" y="6857613"/>
            <a:ext cx="279883" cy="276999"/>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15" name="Google Shape;15;p33"/>
          <p:cNvSpPr txBox="1"/>
          <p:nvPr/>
        </p:nvSpPr>
        <p:spPr>
          <a:xfrm>
            <a:off x="8534400" y="100340"/>
            <a:ext cx="50689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7F7F7F"/>
                </a:solidFill>
                <a:latin typeface="Helvetica Neue Light"/>
                <a:ea typeface="Helvetica Neue Light"/>
                <a:cs typeface="Helvetica Neue Light"/>
                <a:sym typeface="Helvetica Neue Light"/>
              </a:rPr>
              <a:t>‹#›</a:t>
            </a:fld>
            <a:endParaRPr b="0" i="0" sz="1100" u="none" cap="none" strike="noStrike">
              <a:solidFill>
                <a:srgbClr val="7F7F7F"/>
              </a:solidFill>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 name="Shape 44"/>
        <p:cNvGrpSpPr/>
        <p:nvPr/>
      </p:nvGrpSpPr>
      <p:grpSpPr>
        <a:xfrm>
          <a:off x="0" y="0"/>
          <a:ext cx="0" cy="0"/>
          <a:chOff x="0" y="0"/>
          <a:chExt cx="0" cy="0"/>
        </a:xfrm>
      </p:grpSpPr>
      <p:pic>
        <p:nvPicPr>
          <p:cNvPr descr="_Plaid-Digital_FINAL-NEW.png" id="45" name="Google Shape;45;p36"/>
          <p:cNvPicPr preferRelativeResize="0"/>
          <p:nvPr/>
        </p:nvPicPr>
        <p:blipFill rotWithShape="1">
          <a:blip r:embed="rId1">
            <a:alphaModFix/>
          </a:blip>
          <a:srcRect b="2893" l="59550" r="39888" t="20874"/>
          <a:stretch/>
        </p:blipFill>
        <p:spPr>
          <a:xfrm rot="5400000">
            <a:off x="3798887" y="1046163"/>
            <a:ext cx="60325" cy="7658100"/>
          </a:xfrm>
          <a:prstGeom prst="rect">
            <a:avLst/>
          </a:prstGeom>
          <a:noFill/>
          <a:ln>
            <a:noFill/>
          </a:ln>
        </p:spPr>
      </p:pic>
      <p:pic>
        <p:nvPicPr>
          <p:cNvPr descr="_Plaid-Digital_FINAL-NEW.png" id="46" name="Google Shape;46;p36"/>
          <p:cNvPicPr preferRelativeResize="0"/>
          <p:nvPr/>
        </p:nvPicPr>
        <p:blipFill rotWithShape="1">
          <a:blip r:embed="rId2">
            <a:alphaModFix/>
          </a:blip>
          <a:srcRect b="2893" l="59550" r="39888" t="20874"/>
          <a:stretch/>
        </p:blipFill>
        <p:spPr>
          <a:xfrm rot="5400000">
            <a:off x="3798887" y="1046163"/>
            <a:ext cx="60325" cy="7658100"/>
          </a:xfrm>
          <a:prstGeom prst="rect">
            <a:avLst/>
          </a:prstGeom>
          <a:noFill/>
          <a:ln>
            <a:noFill/>
          </a:ln>
        </p:spPr>
      </p:pic>
      <p:sp>
        <p:nvSpPr>
          <p:cNvPr id="47" name="Google Shape;47;p36"/>
          <p:cNvSpPr txBox="1"/>
          <p:nvPr>
            <p:ph type="title"/>
          </p:nvPr>
        </p:nvSpPr>
        <p:spPr>
          <a:xfrm>
            <a:off x="457200" y="361950"/>
            <a:ext cx="8229600" cy="609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9pPr>
          </a:lstStyle>
          <a:p/>
        </p:txBody>
      </p:sp>
      <p:sp>
        <p:nvSpPr>
          <p:cNvPr id="48" name="Google Shape;48;p36"/>
          <p:cNvSpPr txBox="1"/>
          <p:nvPr>
            <p:ph idx="1" type="body"/>
          </p:nvPr>
        </p:nvSpPr>
        <p:spPr>
          <a:xfrm>
            <a:off x="457200" y="1200150"/>
            <a:ext cx="8229600" cy="3505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rgbClr val="000000"/>
              </a:buClr>
              <a:buSzPts val="1400"/>
              <a:buFont typeface="Arial"/>
              <a:buNone/>
              <a:defRPr b="0" i="0" sz="1400" u="none" cap="none" strike="noStrike">
                <a:solidFill>
                  <a:schemeClr val="dk1"/>
                </a:solidFill>
                <a:latin typeface="Open Sans"/>
                <a:ea typeface="Open Sans"/>
                <a:cs typeface="Open Sans"/>
                <a:sym typeface="Open Sans"/>
              </a:defRPr>
            </a:lvl1pPr>
            <a:lvl2pPr indent="-326390" lvl="1" marL="914400" marR="0" rtl="0" algn="l">
              <a:lnSpc>
                <a:spcPct val="100000"/>
              </a:lnSpc>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2pPr>
            <a:lvl3pPr indent="-326389" lvl="2" marL="1371600" marR="0" rtl="0" algn="l">
              <a:lnSpc>
                <a:spcPct val="100000"/>
              </a:lnSpc>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3pPr>
            <a:lvl4pPr indent="-326389" lvl="3" marL="1828800" marR="0" rtl="0" algn="l">
              <a:lnSpc>
                <a:spcPct val="100000"/>
              </a:lnSpc>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4pPr>
            <a:lvl5pPr indent="-326389" lvl="4" marL="2286000" marR="0" rtl="0" algn="l">
              <a:lnSpc>
                <a:spcPct val="100000"/>
              </a:lnSpc>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49" name="Google Shape;49;p36"/>
          <p:cNvPicPr preferRelativeResize="0"/>
          <p:nvPr/>
        </p:nvPicPr>
        <p:blipFill rotWithShape="1">
          <a:blip r:embed="rId3">
            <a:alphaModFix/>
          </a:blip>
          <a:srcRect b="0" l="0" r="0" t="0"/>
          <a:stretch/>
        </p:blipFill>
        <p:spPr>
          <a:xfrm>
            <a:off x="7772400" y="4248150"/>
            <a:ext cx="1154590" cy="736392"/>
          </a:xfrm>
          <a:prstGeom prst="rect">
            <a:avLst/>
          </a:prstGeom>
          <a:noFill/>
          <a:ln>
            <a:noFill/>
          </a:ln>
        </p:spPr>
      </p:pic>
      <p:sp>
        <p:nvSpPr>
          <p:cNvPr id="50" name="Google Shape;50;p36"/>
          <p:cNvSpPr txBox="1"/>
          <p:nvPr>
            <p:ph idx="12" type="sldNum"/>
          </p:nvPr>
        </p:nvSpPr>
        <p:spPr>
          <a:xfrm>
            <a:off x="11073918" y="6400413"/>
            <a:ext cx="279883" cy="276999"/>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36"/>
          <p:cNvSpPr txBox="1"/>
          <p:nvPr/>
        </p:nvSpPr>
        <p:spPr>
          <a:xfrm>
            <a:off x="11226318" y="6552813"/>
            <a:ext cx="279883" cy="276999"/>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52" name="Google Shape;52;p36"/>
          <p:cNvSpPr txBox="1"/>
          <p:nvPr/>
        </p:nvSpPr>
        <p:spPr>
          <a:xfrm>
            <a:off x="11378718" y="6705213"/>
            <a:ext cx="279883" cy="276999"/>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53" name="Google Shape;53;p36"/>
          <p:cNvSpPr txBox="1"/>
          <p:nvPr/>
        </p:nvSpPr>
        <p:spPr>
          <a:xfrm>
            <a:off x="11531118" y="6857613"/>
            <a:ext cx="279883" cy="276999"/>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88888"/>
                </a:solidFill>
                <a:latin typeface="Open Sans Light"/>
                <a:ea typeface="Open Sans Light"/>
                <a:cs typeface="Open Sans Light"/>
                <a:sym typeface="Open Sans Light"/>
              </a:rPr>
              <a:t>‹#›</a:t>
            </a:fld>
            <a:endParaRPr b="0" i="0" sz="1200" u="none" cap="none" strike="noStrike">
              <a:solidFill>
                <a:srgbClr val="888888"/>
              </a:solidFill>
              <a:latin typeface="Open Sans Light"/>
              <a:ea typeface="Open Sans Light"/>
              <a:cs typeface="Open Sans Light"/>
              <a:sym typeface="Open Sans Light"/>
            </a:endParaRPr>
          </a:p>
        </p:txBody>
      </p:sp>
      <p:sp>
        <p:nvSpPr>
          <p:cNvPr id="54" name="Google Shape;54;p36"/>
          <p:cNvSpPr txBox="1"/>
          <p:nvPr/>
        </p:nvSpPr>
        <p:spPr>
          <a:xfrm>
            <a:off x="8534400" y="100340"/>
            <a:ext cx="50689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7F7F7F"/>
                </a:solidFill>
                <a:latin typeface="Helvetica Neue Light"/>
                <a:ea typeface="Helvetica Neue Light"/>
                <a:cs typeface="Helvetica Neue Light"/>
                <a:sym typeface="Helvetica Neue Light"/>
              </a:rPr>
              <a:t>‹#›</a:t>
            </a:fld>
            <a:endParaRPr b="0" i="0" sz="1100" u="none" cap="none" strike="noStrike">
              <a:solidFill>
                <a:srgbClr val="7F7F7F"/>
              </a:solidFill>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657" r:id="rId4"/>
    <p:sldLayoutId id="2147483658" r:id="rId5"/>
    <p:sldLayoutId id="2147483659" r:id="rId6"/>
    <p:sldLayoutId id="2147483660" r:id="rId7"/>
    <p:sldLayoutId id="2147483661" r:id="rId8"/>
    <p:sldLayoutId id="2147483662" r:id="rId9"/>
    <p:sldLayoutId id="2147483663"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en.wikipedia.org/wiki/List_of_most-viewed_YouTube_videos"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en.wikipedia.org/wiki/List_of_most-viewed_YouTube_videos"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kaggle.com/datasets/rsrishav/youtube-trending-video-dataset" TargetMode="External"/><Relationship Id="rId4" Type="http://schemas.openxmlformats.org/officeDocument/2006/relationships/hyperlink" Target="https://developers.google.com/youtube/v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cxnSp>
        <p:nvCxnSpPr>
          <p:cNvPr id="88" name="Google Shape;88;p1"/>
          <p:cNvCxnSpPr/>
          <p:nvPr/>
        </p:nvCxnSpPr>
        <p:spPr>
          <a:xfrm>
            <a:off x="2209800" y="3486150"/>
            <a:ext cx="5486400" cy="0"/>
          </a:xfrm>
          <a:prstGeom prst="straightConnector1">
            <a:avLst/>
          </a:prstGeom>
          <a:noFill/>
          <a:ln cap="flat" cmpd="sng" w="9525">
            <a:solidFill>
              <a:srgbClr val="FFFFFF"/>
            </a:solidFill>
            <a:prstDash val="solid"/>
            <a:round/>
            <a:headEnd len="sm" w="sm" type="none"/>
            <a:tailEnd len="sm" w="sm" type="none"/>
          </a:ln>
        </p:spPr>
      </p:cxnSp>
      <p:sp>
        <p:nvSpPr>
          <p:cNvPr id="89" name="Google Shape;89;p1"/>
          <p:cNvSpPr txBox="1"/>
          <p:nvPr/>
        </p:nvSpPr>
        <p:spPr>
          <a:xfrm>
            <a:off x="2209800" y="2173800"/>
            <a:ext cx="7055400" cy="12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1" lang="en" sz="3600">
                <a:solidFill>
                  <a:schemeClr val="lt1"/>
                </a:solidFill>
                <a:latin typeface="Maven Pro"/>
                <a:ea typeface="Maven Pro"/>
                <a:cs typeface="Maven Pro"/>
                <a:sym typeface="Maven Pro"/>
              </a:rPr>
              <a:t>The Formula for a </a:t>
            </a:r>
            <a:endParaRPr b="1" i="1" sz="3600">
              <a:solidFill>
                <a:schemeClr val="lt1"/>
              </a:solidFill>
              <a:latin typeface="Maven Pro"/>
              <a:ea typeface="Maven Pro"/>
              <a:cs typeface="Maven Pro"/>
              <a:sym typeface="Maven Pro"/>
            </a:endParaRPr>
          </a:p>
          <a:p>
            <a:pPr indent="0" lvl="0" marL="0" marR="0" rtl="0" algn="l">
              <a:lnSpc>
                <a:spcPct val="100000"/>
              </a:lnSpc>
              <a:spcBef>
                <a:spcPts val="0"/>
              </a:spcBef>
              <a:spcAft>
                <a:spcPts val="0"/>
              </a:spcAft>
              <a:buClr>
                <a:schemeClr val="dk1"/>
              </a:buClr>
              <a:buSzPts val="1100"/>
              <a:buFont typeface="Arial"/>
              <a:buNone/>
            </a:pPr>
            <a:r>
              <a:rPr b="1" i="1" lang="en" sz="3600">
                <a:solidFill>
                  <a:schemeClr val="lt1"/>
                </a:solidFill>
                <a:latin typeface="Maven Pro"/>
                <a:ea typeface="Maven Pro"/>
                <a:cs typeface="Maven Pro"/>
                <a:sym typeface="Maven Pro"/>
              </a:rPr>
              <a:t>Trending Youtube Video</a:t>
            </a:r>
            <a:endParaRPr b="0" i="1" sz="1400" u="none" cap="none" strike="noStrike">
              <a:solidFill>
                <a:srgbClr val="000000"/>
              </a:solidFill>
              <a:latin typeface="Maven Pro"/>
              <a:ea typeface="Maven Pro"/>
              <a:cs typeface="Maven Pro"/>
              <a:sym typeface="Maven Pro"/>
            </a:endParaRPr>
          </a:p>
        </p:txBody>
      </p:sp>
      <p:sp>
        <p:nvSpPr>
          <p:cNvPr id="90" name="Google Shape;90;p1"/>
          <p:cNvSpPr txBox="1"/>
          <p:nvPr/>
        </p:nvSpPr>
        <p:spPr>
          <a:xfrm>
            <a:off x="2209800" y="3620650"/>
            <a:ext cx="5257800" cy="53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i="1" lang="en" sz="1600">
                <a:solidFill>
                  <a:schemeClr val="lt1"/>
                </a:solidFill>
                <a:latin typeface="Maven Pro"/>
                <a:ea typeface="Maven Pro"/>
                <a:cs typeface="Maven Pro"/>
                <a:sym typeface="Maven Pro"/>
              </a:rPr>
              <a:t>A PREDICTION TOOL FOR CONTENT CREATORS</a:t>
            </a:r>
            <a:endParaRPr b="0" i="1" sz="1600" u="none" cap="none" strike="noStrike">
              <a:solidFill>
                <a:srgbClr val="FFFFFF"/>
              </a:solidFill>
              <a:latin typeface="Maven Pro"/>
              <a:ea typeface="Maven Pro"/>
              <a:cs typeface="Maven Pro"/>
              <a:sym typeface="Maven Pro"/>
            </a:endParaRPr>
          </a:p>
        </p:txBody>
      </p:sp>
      <p:pic>
        <p:nvPicPr>
          <p:cNvPr id="91" name="Google Shape;91;p1"/>
          <p:cNvPicPr preferRelativeResize="0"/>
          <p:nvPr/>
        </p:nvPicPr>
        <p:blipFill>
          <a:blip r:embed="rId3">
            <a:alphaModFix/>
          </a:blip>
          <a:stretch>
            <a:fillRect/>
          </a:stretch>
        </p:blipFill>
        <p:spPr>
          <a:xfrm>
            <a:off x="5789500" y="823150"/>
            <a:ext cx="479750" cy="479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2830db6dde_0_173"/>
          <p:cNvSpPr txBox="1"/>
          <p:nvPr/>
        </p:nvSpPr>
        <p:spPr>
          <a:xfrm>
            <a:off x="595050" y="1119450"/>
            <a:ext cx="515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62" name="Google Shape;162;g12830db6dde_0_173"/>
          <p:cNvPicPr preferRelativeResize="0"/>
          <p:nvPr/>
        </p:nvPicPr>
        <p:blipFill rotWithShape="1">
          <a:blip r:embed="rId3">
            <a:alphaModFix/>
          </a:blip>
          <a:srcRect b="1820" l="0" r="0" t="-1820"/>
          <a:stretch/>
        </p:blipFill>
        <p:spPr>
          <a:xfrm>
            <a:off x="629163" y="670050"/>
            <a:ext cx="5086376" cy="3803391"/>
          </a:xfrm>
          <a:prstGeom prst="rect">
            <a:avLst/>
          </a:prstGeom>
          <a:noFill/>
          <a:ln>
            <a:noFill/>
          </a:ln>
        </p:spPr>
      </p:pic>
      <p:sp>
        <p:nvSpPr>
          <p:cNvPr id="163" name="Google Shape;163;g12830db6dde_0_173"/>
          <p:cNvSpPr txBox="1"/>
          <p:nvPr/>
        </p:nvSpPr>
        <p:spPr>
          <a:xfrm>
            <a:off x="756100" y="146850"/>
            <a:ext cx="5154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Preliminary Analysis on Data</a:t>
            </a:r>
            <a:endParaRPr b="0" i="0" sz="1400" u="none" cap="none" strike="noStrike">
              <a:solidFill>
                <a:schemeClr val="accent1"/>
              </a:solidFill>
              <a:latin typeface="Arial"/>
              <a:ea typeface="Arial"/>
              <a:cs typeface="Arial"/>
              <a:sym typeface="Arial"/>
            </a:endParaRPr>
          </a:p>
        </p:txBody>
      </p:sp>
      <p:sp>
        <p:nvSpPr>
          <p:cNvPr id="164" name="Google Shape;164;g12830db6dde_0_173"/>
          <p:cNvSpPr/>
          <p:nvPr/>
        </p:nvSpPr>
        <p:spPr>
          <a:xfrm>
            <a:off x="2398625" y="727750"/>
            <a:ext cx="207900" cy="1307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2830db6dde_0_173"/>
          <p:cNvSpPr/>
          <p:nvPr/>
        </p:nvSpPr>
        <p:spPr>
          <a:xfrm>
            <a:off x="3347650" y="3278700"/>
            <a:ext cx="2445300" cy="1307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2830db6dde_0_173"/>
          <p:cNvSpPr txBox="1"/>
          <p:nvPr/>
        </p:nvSpPr>
        <p:spPr>
          <a:xfrm>
            <a:off x="2606525" y="973225"/>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1</a:t>
            </a:r>
            <a:endParaRPr b="1" sz="1200">
              <a:solidFill>
                <a:schemeClr val="accent1"/>
              </a:solidFill>
              <a:latin typeface="Open Sans"/>
              <a:ea typeface="Open Sans"/>
              <a:cs typeface="Open Sans"/>
              <a:sym typeface="Open Sans"/>
            </a:endParaRPr>
          </a:p>
        </p:txBody>
      </p:sp>
      <p:sp>
        <p:nvSpPr>
          <p:cNvPr id="167" name="Google Shape;167;g12830db6dde_0_173"/>
          <p:cNvSpPr txBox="1"/>
          <p:nvPr/>
        </p:nvSpPr>
        <p:spPr>
          <a:xfrm>
            <a:off x="3050050" y="321810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2</a:t>
            </a:r>
            <a:endParaRPr b="1" sz="1200">
              <a:solidFill>
                <a:schemeClr val="accent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2830db6dde_0_183"/>
          <p:cNvSpPr txBox="1"/>
          <p:nvPr/>
        </p:nvSpPr>
        <p:spPr>
          <a:xfrm>
            <a:off x="595050" y="1119450"/>
            <a:ext cx="515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73" name="Google Shape;173;g12830db6dde_0_183"/>
          <p:cNvPicPr preferRelativeResize="0"/>
          <p:nvPr/>
        </p:nvPicPr>
        <p:blipFill rotWithShape="1">
          <a:blip r:embed="rId3">
            <a:alphaModFix/>
          </a:blip>
          <a:srcRect b="1820" l="0" r="0" t="-1820"/>
          <a:stretch/>
        </p:blipFill>
        <p:spPr>
          <a:xfrm>
            <a:off x="629163" y="670050"/>
            <a:ext cx="5086376" cy="3803391"/>
          </a:xfrm>
          <a:prstGeom prst="rect">
            <a:avLst/>
          </a:prstGeom>
          <a:noFill/>
          <a:ln>
            <a:noFill/>
          </a:ln>
        </p:spPr>
      </p:pic>
      <p:sp>
        <p:nvSpPr>
          <p:cNvPr id="174" name="Google Shape;174;g12830db6dde_0_183"/>
          <p:cNvSpPr txBox="1"/>
          <p:nvPr/>
        </p:nvSpPr>
        <p:spPr>
          <a:xfrm>
            <a:off x="756100" y="146850"/>
            <a:ext cx="5154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Preliminary Analysis on Data</a:t>
            </a:r>
            <a:endParaRPr b="0" i="0" sz="1400" u="none" cap="none" strike="noStrike">
              <a:solidFill>
                <a:schemeClr val="accent1"/>
              </a:solidFill>
              <a:latin typeface="Arial"/>
              <a:ea typeface="Arial"/>
              <a:cs typeface="Arial"/>
              <a:sym typeface="Arial"/>
            </a:endParaRPr>
          </a:p>
        </p:txBody>
      </p:sp>
      <p:sp>
        <p:nvSpPr>
          <p:cNvPr id="175" name="Google Shape;175;g12830db6dde_0_183"/>
          <p:cNvSpPr/>
          <p:nvPr/>
        </p:nvSpPr>
        <p:spPr>
          <a:xfrm>
            <a:off x="2398625" y="727750"/>
            <a:ext cx="207900" cy="1307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2830db6dde_0_183"/>
          <p:cNvSpPr/>
          <p:nvPr/>
        </p:nvSpPr>
        <p:spPr>
          <a:xfrm>
            <a:off x="3347650" y="3278700"/>
            <a:ext cx="2445300" cy="1307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2830db6dde_0_183"/>
          <p:cNvSpPr txBox="1"/>
          <p:nvPr/>
        </p:nvSpPr>
        <p:spPr>
          <a:xfrm>
            <a:off x="2606525" y="973225"/>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1</a:t>
            </a:r>
            <a:endParaRPr b="1" sz="1200">
              <a:solidFill>
                <a:schemeClr val="accent1"/>
              </a:solidFill>
              <a:latin typeface="Open Sans"/>
              <a:ea typeface="Open Sans"/>
              <a:cs typeface="Open Sans"/>
              <a:sym typeface="Open Sans"/>
            </a:endParaRPr>
          </a:p>
        </p:txBody>
      </p:sp>
      <p:sp>
        <p:nvSpPr>
          <p:cNvPr id="178" name="Google Shape;178;g12830db6dde_0_183"/>
          <p:cNvSpPr txBox="1"/>
          <p:nvPr/>
        </p:nvSpPr>
        <p:spPr>
          <a:xfrm>
            <a:off x="3050050" y="321810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2</a:t>
            </a:r>
            <a:endParaRPr b="1" sz="1200">
              <a:solidFill>
                <a:schemeClr val="accent1"/>
              </a:solidFill>
              <a:latin typeface="Open Sans"/>
              <a:ea typeface="Open Sans"/>
              <a:cs typeface="Open Sans"/>
              <a:sym typeface="Open Sans"/>
            </a:endParaRPr>
          </a:p>
        </p:txBody>
      </p:sp>
      <p:sp>
        <p:nvSpPr>
          <p:cNvPr id="179" name="Google Shape;179;g12830db6dde_0_183"/>
          <p:cNvSpPr txBox="1"/>
          <p:nvPr/>
        </p:nvSpPr>
        <p:spPr>
          <a:xfrm>
            <a:off x="6598275" y="978850"/>
            <a:ext cx="2147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Nunito"/>
                <a:ea typeface="Nunito"/>
                <a:cs typeface="Nunito"/>
                <a:sym typeface="Nunito"/>
              </a:rPr>
              <a:t>Majority trending videos fall under category 24 : Entertainment</a:t>
            </a:r>
            <a:endParaRPr sz="1200">
              <a:latin typeface="Nunito"/>
              <a:ea typeface="Nunito"/>
              <a:cs typeface="Nunito"/>
              <a:sym typeface="Nunito"/>
            </a:endParaRPr>
          </a:p>
        </p:txBody>
      </p:sp>
      <p:sp>
        <p:nvSpPr>
          <p:cNvPr id="180" name="Google Shape;180;g12830db6dde_0_183"/>
          <p:cNvSpPr/>
          <p:nvPr/>
        </p:nvSpPr>
        <p:spPr>
          <a:xfrm>
            <a:off x="6646775" y="973225"/>
            <a:ext cx="2147400" cy="698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2830db6dde_0_183"/>
          <p:cNvSpPr txBox="1"/>
          <p:nvPr/>
        </p:nvSpPr>
        <p:spPr>
          <a:xfrm>
            <a:off x="6349175" y="1137775"/>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1</a:t>
            </a:r>
            <a:endParaRPr b="1" sz="1200">
              <a:solidFill>
                <a:schemeClr val="accent1"/>
              </a:solidFill>
              <a:latin typeface="Open Sans"/>
              <a:ea typeface="Open Sans"/>
              <a:cs typeface="Open Sans"/>
              <a:sym typeface="Open Sans"/>
            </a:endParaRPr>
          </a:p>
        </p:txBody>
      </p:sp>
      <p:sp>
        <p:nvSpPr>
          <p:cNvPr id="182" name="Google Shape;182;g12830db6dde_0_183"/>
          <p:cNvSpPr txBox="1"/>
          <p:nvPr/>
        </p:nvSpPr>
        <p:spPr>
          <a:xfrm>
            <a:off x="6698575" y="2170350"/>
            <a:ext cx="2147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Nunito"/>
                <a:ea typeface="Nunito"/>
                <a:cs typeface="Nunito"/>
                <a:sym typeface="Nunito"/>
              </a:rPr>
              <a:t>Videos generally trend between 1-10 days, rarely beyond that</a:t>
            </a:r>
            <a:endParaRPr sz="1200">
              <a:latin typeface="Nunito"/>
              <a:ea typeface="Nunito"/>
              <a:cs typeface="Nunito"/>
              <a:sym typeface="Nunito"/>
            </a:endParaRPr>
          </a:p>
        </p:txBody>
      </p:sp>
      <p:sp>
        <p:nvSpPr>
          <p:cNvPr id="183" name="Google Shape;183;g12830db6dde_0_183"/>
          <p:cNvSpPr/>
          <p:nvPr/>
        </p:nvSpPr>
        <p:spPr>
          <a:xfrm>
            <a:off x="6646775" y="2190600"/>
            <a:ext cx="2147400" cy="698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2830db6dde_0_183"/>
          <p:cNvSpPr txBox="1"/>
          <p:nvPr/>
        </p:nvSpPr>
        <p:spPr>
          <a:xfrm>
            <a:off x="6349175" y="226275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2</a:t>
            </a:r>
            <a:endParaRPr b="1" sz="1200">
              <a:solidFill>
                <a:schemeClr val="accen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2830db6dde_0_100"/>
          <p:cNvSpPr txBox="1"/>
          <p:nvPr/>
        </p:nvSpPr>
        <p:spPr>
          <a:xfrm>
            <a:off x="750900" y="156675"/>
            <a:ext cx="5154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Preliminary Analysis on Data</a:t>
            </a:r>
            <a:endParaRPr b="0" i="0" sz="1400" u="none" cap="none" strike="noStrike">
              <a:solidFill>
                <a:schemeClr val="accent1"/>
              </a:solidFill>
              <a:latin typeface="Arial"/>
              <a:ea typeface="Arial"/>
              <a:cs typeface="Arial"/>
              <a:sym typeface="Arial"/>
            </a:endParaRPr>
          </a:p>
        </p:txBody>
      </p:sp>
      <p:sp>
        <p:nvSpPr>
          <p:cNvPr id="190" name="Google Shape;190;g12830db6dde_0_100"/>
          <p:cNvSpPr txBox="1"/>
          <p:nvPr/>
        </p:nvSpPr>
        <p:spPr>
          <a:xfrm>
            <a:off x="595050" y="1119450"/>
            <a:ext cx="515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91" name="Google Shape;191;g12830db6dde_0_100"/>
          <p:cNvPicPr preferRelativeResize="0"/>
          <p:nvPr/>
        </p:nvPicPr>
        <p:blipFill>
          <a:blip r:embed="rId3">
            <a:alphaModFix/>
          </a:blip>
          <a:stretch>
            <a:fillRect/>
          </a:stretch>
        </p:blipFill>
        <p:spPr>
          <a:xfrm>
            <a:off x="429500" y="853050"/>
            <a:ext cx="5988602" cy="3944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2830db6dde_0_55"/>
          <p:cNvSpPr txBox="1"/>
          <p:nvPr/>
        </p:nvSpPr>
        <p:spPr>
          <a:xfrm>
            <a:off x="750900" y="156675"/>
            <a:ext cx="5154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Preliminary Analysis on Data</a:t>
            </a:r>
            <a:endParaRPr b="0" i="0" sz="1400" u="none" cap="none" strike="noStrike">
              <a:solidFill>
                <a:schemeClr val="accent1"/>
              </a:solidFill>
              <a:latin typeface="Arial"/>
              <a:ea typeface="Arial"/>
              <a:cs typeface="Arial"/>
              <a:sym typeface="Arial"/>
            </a:endParaRPr>
          </a:p>
        </p:txBody>
      </p:sp>
      <p:sp>
        <p:nvSpPr>
          <p:cNvPr id="197" name="Google Shape;197;g12830db6dde_0_55"/>
          <p:cNvSpPr txBox="1"/>
          <p:nvPr/>
        </p:nvSpPr>
        <p:spPr>
          <a:xfrm>
            <a:off x="595050" y="1119450"/>
            <a:ext cx="515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98" name="Google Shape;198;g12830db6dde_0_55"/>
          <p:cNvPicPr preferRelativeResize="0"/>
          <p:nvPr/>
        </p:nvPicPr>
        <p:blipFill>
          <a:blip r:embed="rId3">
            <a:alphaModFix/>
          </a:blip>
          <a:stretch>
            <a:fillRect/>
          </a:stretch>
        </p:blipFill>
        <p:spPr>
          <a:xfrm>
            <a:off x="429500" y="853050"/>
            <a:ext cx="5988602" cy="3944449"/>
          </a:xfrm>
          <a:prstGeom prst="rect">
            <a:avLst/>
          </a:prstGeom>
          <a:noFill/>
          <a:ln>
            <a:noFill/>
          </a:ln>
        </p:spPr>
      </p:pic>
      <p:sp>
        <p:nvSpPr>
          <p:cNvPr id="199" name="Google Shape;199;g12830db6dde_0_55"/>
          <p:cNvSpPr/>
          <p:nvPr/>
        </p:nvSpPr>
        <p:spPr>
          <a:xfrm>
            <a:off x="4970375" y="831650"/>
            <a:ext cx="1368300" cy="891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2830db6dde_0_55"/>
          <p:cNvSpPr/>
          <p:nvPr/>
        </p:nvSpPr>
        <p:spPr>
          <a:xfrm>
            <a:off x="2230650" y="831650"/>
            <a:ext cx="1368300" cy="891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2830db6dde_0_55"/>
          <p:cNvSpPr/>
          <p:nvPr/>
        </p:nvSpPr>
        <p:spPr>
          <a:xfrm>
            <a:off x="4970375" y="1723550"/>
            <a:ext cx="1368300" cy="891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2830db6dde_0_55"/>
          <p:cNvSpPr txBox="1"/>
          <p:nvPr/>
        </p:nvSpPr>
        <p:spPr>
          <a:xfrm>
            <a:off x="3598950" y="57490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1</a:t>
            </a:r>
            <a:endParaRPr b="1" sz="1200">
              <a:solidFill>
                <a:schemeClr val="accent1"/>
              </a:solidFill>
              <a:latin typeface="Open Sans"/>
              <a:ea typeface="Open Sans"/>
              <a:cs typeface="Open Sans"/>
              <a:sym typeface="Open Sans"/>
            </a:endParaRPr>
          </a:p>
        </p:txBody>
      </p:sp>
      <p:sp>
        <p:nvSpPr>
          <p:cNvPr id="203" name="Google Shape;203;g12830db6dde_0_55"/>
          <p:cNvSpPr txBox="1"/>
          <p:nvPr/>
        </p:nvSpPr>
        <p:spPr>
          <a:xfrm>
            <a:off x="4672775" y="57490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2</a:t>
            </a:r>
            <a:endParaRPr b="1" sz="1200">
              <a:solidFill>
                <a:schemeClr val="accent1"/>
              </a:solidFill>
              <a:latin typeface="Open Sans"/>
              <a:ea typeface="Open Sans"/>
              <a:cs typeface="Open Sans"/>
              <a:sym typeface="Open Sans"/>
            </a:endParaRPr>
          </a:p>
        </p:txBody>
      </p:sp>
      <p:sp>
        <p:nvSpPr>
          <p:cNvPr id="204" name="Google Shape;204;g12830db6dde_0_55"/>
          <p:cNvSpPr txBox="1"/>
          <p:nvPr/>
        </p:nvSpPr>
        <p:spPr>
          <a:xfrm>
            <a:off x="4672775" y="177645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3</a:t>
            </a:r>
            <a:endParaRPr b="1" sz="1200">
              <a:solidFill>
                <a:schemeClr val="accen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2830db6dde_0_109"/>
          <p:cNvSpPr txBox="1"/>
          <p:nvPr/>
        </p:nvSpPr>
        <p:spPr>
          <a:xfrm>
            <a:off x="750900" y="156675"/>
            <a:ext cx="5154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Preliminary Analysis on Data</a:t>
            </a:r>
            <a:endParaRPr b="0" i="0" sz="1400" u="none" cap="none" strike="noStrike">
              <a:solidFill>
                <a:schemeClr val="accent1"/>
              </a:solidFill>
              <a:latin typeface="Arial"/>
              <a:ea typeface="Arial"/>
              <a:cs typeface="Arial"/>
              <a:sym typeface="Arial"/>
            </a:endParaRPr>
          </a:p>
        </p:txBody>
      </p:sp>
      <p:sp>
        <p:nvSpPr>
          <p:cNvPr id="210" name="Google Shape;210;g12830db6dde_0_109"/>
          <p:cNvSpPr txBox="1"/>
          <p:nvPr/>
        </p:nvSpPr>
        <p:spPr>
          <a:xfrm>
            <a:off x="595050" y="1119450"/>
            <a:ext cx="515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211" name="Google Shape;211;g12830db6dde_0_109"/>
          <p:cNvPicPr preferRelativeResize="0"/>
          <p:nvPr/>
        </p:nvPicPr>
        <p:blipFill>
          <a:blip r:embed="rId3">
            <a:alphaModFix/>
          </a:blip>
          <a:stretch>
            <a:fillRect/>
          </a:stretch>
        </p:blipFill>
        <p:spPr>
          <a:xfrm>
            <a:off x="429500" y="853050"/>
            <a:ext cx="5988602" cy="3944449"/>
          </a:xfrm>
          <a:prstGeom prst="rect">
            <a:avLst/>
          </a:prstGeom>
          <a:noFill/>
          <a:ln>
            <a:noFill/>
          </a:ln>
        </p:spPr>
      </p:pic>
      <p:sp>
        <p:nvSpPr>
          <p:cNvPr id="212" name="Google Shape;212;g12830db6dde_0_109"/>
          <p:cNvSpPr/>
          <p:nvPr/>
        </p:nvSpPr>
        <p:spPr>
          <a:xfrm>
            <a:off x="4970375" y="831650"/>
            <a:ext cx="1368300" cy="891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2830db6dde_0_109"/>
          <p:cNvSpPr/>
          <p:nvPr/>
        </p:nvSpPr>
        <p:spPr>
          <a:xfrm>
            <a:off x="2230650" y="831650"/>
            <a:ext cx="1368300" cy="891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2830db6dde_0_109"/>
          <p:cNvSpPr/>
          <p:nvPr/>
        </p:nvSpPr>
        <p:spPr>
          <a:xfrm>
            <a:off x="4970375" y="1723550"/>
            <a:ext cx="1368300" cy="891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2830db6dde_0_109"/>
          <p:cNvSpPr txBox="1"/>
          <p:nvPr/>
        </p:nvSpPr>
        <p:spPr>
          <a:xfrm>
            <a:off x="7039075" y="944200"/>
            <a:ext cx="19137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view_count and likes are positively correlated</a:t>
            </a:r>
            <a:endParaRPr sz="1100">
              <a:latin typeface="Nunito"/>
              <a:ea typeface="Nunito"/>
              <a:cs typeface="Nunito"/>
              <a:sym typeface="Nunito"/>
            </a:endParaRPr>
          </a:p>
        </p:txBody>
      </p:sp>
      <p:sp>
        <p:nvSpPr>
          <p:cNvPr id="216" name="Google Shape;216;g12830db6dde_0_109"/>
          <p:cNvSpPr txBox="1"/>
          <p:nvPr/>
        </p:nvSpPr>
        <p:spPr>
          <a:xfrm>
            <a:off x="6883188" y="1828400"/>
            <a:ext cx="213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view_count is normally distributed over treding_days</a:t>
            </a:r>
            <a:endParaRPr sz="1000">
              <a:latin typeface="Open Sans"/>
              <a:ea typeface="Open Sans"/>
              <a:cs typeface="Open Sans"/>
              <a:sym typeface="Open Sans"/>
            </a:endParaRPr>
          </a:p>
        </p:txBody>
      </p:sp>
      <p:sp>
        <p:nvSpPr>
          <p:cNvPr id="217" name="Google Shape;217;g12830db6dde_0_109"/>
          <p:cNvSpPr txBox="1"/>
          <p:nvPr/>
        </p:nvSpPr>
        <p:spPr>
          <a:xfrm>
            <a:off x="7022325" y="2712600"/>
            <a:ext cx="191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pen Sans"/>
                <a:ea typeface="Open Sans"/>
                <a:cs typeface="Open Sans"/>
                <a:sym typeface="Open Sans"/>
              </a:rPr>
              <a:t>likes are normally distributed over trending_days</a:t>
            </a:r>
            <a:endParaRPr sz="1000">
              <a:latin typeface="Open Sans"/>
              <a:ea typeface="Open Sans"/>
              <a:cs typeface="Open Sans"/>
              <a:sym typeface="Open Sans"/>
            </a:endParaRPr>
          </a:p>
        </p:txBody>
      </p:sp>
      <p:sp>
        <p:nvSpPr>
          <p:cNvPr id="218" name="Google Shape;218;g12830db6dde_0_109"/>
          <p:cNvSpPr/>
          <p:nvPr/>
        </p:nvSpPr>
        <p:spPr>
          <a:xfrm>
            <a:off x="6993150" y="987700"/>
            <a:ext cx="1913700" cy="449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12830db6dde_0_109"/>
          <p:cNvSpPr/>
          <p:nvPr/>
        </p:nvSpPr>
        <p:spPr>
          <a:xfrm>
            <a:off x="6993138" y="1850150"/>
            <a:ext cx="1913700" cy="449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2830db6dde_0_109"/>
          <p:cNvSpPr/>
          <p:nvPr/>
        </p:nvSpPr>
        <p:spPr>
          <a:xfrm>
            <a:off x="7022325" y="2712800"/>
            <a:ext cx="1913700" cy="449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2830db6dde_0_109"/>
          <p:cNvSpPr txBox="1"/>
          <p:nvPr/>
        </p:nvSpPr>
        <p:spPr>
          <a:xfrm>
            <a:off x="3598950" y="57490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1</a:t>
            </a:r>
            <a:endParaRPr b="1" sz="1200">
              <a:solidFill>
                <a:schemeClr val="accent1"/>
              </a:solidFill>
              <a:latin typeface="Open Sans"/>
              <a:ea typeface="Open Sans"/>
              <a:cs typeface="Open Sans"/>
              <a:sym typeface="Open Sans"/>
            </a:endParaRPr>
          </a:p>
        </p:txBody>
      </p:sp>
      <p:sp>
        <p:nvSpPr>
          <p:cNvPr id="222" name="Google Shape;222;g12830db6dde_0_109"/>
          <p:cNvSpPr txBox="1"/>
          <p:nvPr/>
        </p:nvSpPr>
        <p:spPr>
          <a:xfrm>
            <a:off x="6651325" y="100585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1</a:t>
            </a:r>
            <a:endParaRPr b="1" sz="1200">
              <a:solidFill>
                <a:schemeClr val="accent1"/>
              </a:solidFill>
              <a:latin typeface="Open Sans"/>
              <a:ea typeface="Open Sans"/>
              <a:cs typeface="Open Sans"/>
              <a:sym typeface="Open Sans"/>
            </a:endParaRPr>
          </a:p>
        </p:txBody>
      </p:sp>
      <p:sp>
        <p:nvSpPr>
          <p:cNvPr id="223" name="Google Shape;223;g12830db6dde_0_109"/>
          <p:cNvSpPr txBox="1"/>
          <p:nvPr/>
        </p:nvSpPr>
        <p:spPr>
          <a:xfrm>
            <a:off x="4672775" y="57490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2</a:t>
            </a:r>
            <a:endParaRPr b="1" sz="1200">
              <a:solidFill>
                <a:schemeClr val="accent1"/>
              </a:solidFill>
              <a:latin typeface="Open Sans"/>
              <a:ea typeface="Open Sans"/>
              <a:cs typeface="Open Sans"/>
              <a:sym typeface="Open Sans"/>
            </a:endParaRPr>
          </a:p>
        </p:txBody>
      </p:sp>
      <p:sp>
        <p:nvSpPr>
          <p:cNvPr id="224" name="Google Shape;224;g12830db6dde_0_109"/>
          <p:cNvSpPr txBox="1"/>
          <p:nvPr/>
        </p:nvSpPr>
        <p:spPr>
          <a:xfrm>
            <a:off x="6651313" y="189005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2</a:t>
            </a:r>
            <a:endParaRPr b="1" sz="1200">
              <a:solidFill>
                <a:schemeClr val="accent1"/>
              </a:solidFill>
              <a:latin typeface="Open Sans"/>
              <a:ea typeface="Open Sans"/>
              <a:cs typeface="Open Sans"/>
              <a:sym typeface="Open Sans"/>
            </a:endParaRPr>
          </a:p>
        </p:txBody>
      </p:sp>
      <p:sp>
        <p:nvSpPr>
          <p:cNvPr id="225" name="Google Shape;225;g12830db6dde_0_109"/>
          <p:cNvSpPr txBox="1"/>
          <p:nvPr/>
        </p:nvSpPr>
        <p:spPr>
          <a:xfrm>
            <a:off x="4672775" y="177645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3</a:t>
            </a:r>
            <a:endParaRPr b="1" sz="1200">
              <a:solidFill>
                <a:schemeClr val="accent1"/>
              </a:solidFill>
              <a:latin typeface="Open Sans"/>
              <a:ea typeface="Open Sans"/>
              <a:cs typeface="Open Sans"/>
              <a:sym typeface="Open Sans"/>
            </a:endParaRPr>
          </a:p>
        </p:txBody>
      </p:sp>
      <p:sp>
        <p:nvSpPr>
          <p:cNvPr id="226" name="Google Shape;226;g12830db6dde_0_109"/>
          <p:cNvSpPr txBox="1"/>
          <p:nvPr/>
        </p:nvSpPr>
        <p:spPr>
          <a:xfrm>
            <a:off x="6651325" y="2712600"/>
            <a:ext cx="29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Open Sans"/>
                <a:ea typeface="Open Sans"/>
                <a:cs typeface="Open Sans"/>
                <a:sym typeface="Open Sans"/>
              </a:rPr>
              <a:t>3</a:t>
            </a:r>
            <a:endParaRPr b="1" sz="1200">
              <a:solidFill>
                <a:schemeClr val="accent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2830db6dde_0_143"/>
          <p:cNvSpPr txBox="1"/>
          <p:nvPr/>
        </p:nvSpPr>
        <p:spPr>
          <a:xfrm>
            <a:off x="750900" y="156675"/>
            <a:ext cx="5154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Data Correlation Analysis</a:t>
            </a:r>
            <a:endParaRPr b="0" i="0" sz="1400" u="none" cap="none" strike="noStrike">
              <a:solidFill>
                <a:schemeClr val="accent1"/>
              </a:solidFill>
              <a:latin typeface="Arial"/>
              <a:ea typeface="Arial"/>
              <a:cs typeface="Arial"/>
              <a:sym typeface="Arial"/>
            </a:endParaRPr>
          </a:p>
        </p:txBody>
      </p:sp>
      <p:pic>
        <p:nvPicPr>
          <p:cNvPr id="232" name="Google Shape;232;g12830db6dde_0_143"/>
          <p:cNvPicPr preferRelativeResize="0"/>
          <p:nvPr/>
        </p:nvPicPr>
        <p:blipFill>
          <a:blip r:embed="rId3">
            <a:alphaModFix/>
          </a:blip>
          <a:stretch>
            <a:fillRect/>
          </a:stretch>
        </p:blipFill>
        <p:spPr>
          <a:xfrm>
            <a:off x="853875" y="763025"/>
            <a:ext cx="4773659" cy="2600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2830db6dde_0_160"/>
          <p:cNvSpPr txBox="1"/>
          <p:nvPr/>
        </p:nvSpPr>
        <p:spPr>
          <a:xfrm>
            <a:off x="750900" y="156675"/>
            <a:ext cx="5154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Data Correlation Analysis</a:t>
            </a:r>
            <a:endParaRPr b="0" i="0" sz="1400" u="none" cap="none" strike="noStrike">
              <a:solidFill>
                <a:schemeClr val="accent1"/>
              </a:solidFill>
              <a:latin typeface="Arial"/>
              <a:ea typeface="Arial"/>
              <a:cs typeface="Arial"/>
              <a:sym typeface="Arial"/>
            </a:endParaRPr>
          </a:p>
        </p:txBody>
      </p:sp>
      <p:sp>
        <p:nvSpPr>
          <p:cNvPr id="238" name="Google Shape;238;g12830db6dde_0_160"/>
          <p:cNvSpPr txBox="1"/>
          <p:nvPr/>
        </p:nvSpPr>
        <p:spPr>
          <a:xfrm>
            <a:off x="814025" y="3585250"/>
            <a:ext cx="33165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Nunito"/>
                <a:ea typeface="Nunito"/>
                <a:cs typeface="Nunito"/>
                <a:sym typeface="Nunito"/>
              </a:rPr>
              <a:t>Target variable : </a:t>
            </a:r>
            <a:r>
              <a:rPr b="1" lang="en" sz="1300">
                <a:latin typeface="Nunito"/>
                <a:ea typeface="Nunito"/>
                <a:cs typeface="Nunito"/>
                <a:sym typeface="Nunito"/>
              </a:rPr>
              <a:t>trending_days </a:t>
            </a:r>
            <a:endParaRPr sz="1300">
              <a:latin typeface="Nunito"/>
              <a:ea typeface="Nunito"/>
              <a:cs typeface="Nunito"/>
              <a:sym typeface="Nunito"/>
            </a:endParaRPr>
          </a:p>
          <a:p>
            <a:pPr indent="0" lvl="0" marL="0" rtl="0" algn="l">
              <a:lnSpc>
                <a:spcPct val="115000"/>
              </a:lnSpc>
              <a:spcBef>
                <a:spcPts val="0"/>
              </a:spcBef>
              <a:spcAft>
                <a:spcPts val="0"/>
              </a:spcAft>
              <a:buNone/>
            </a:pPr>
            <a:r>
              <a:rPr lang="en" sz="1300">
                <a:latin typeface="Nunito"/>
                <a:ea typeface="Nunito"/>
                <a:cs typeface="Nunito"/>
                <a:sym typeface="Nunito"/>
              </a:rPr>
              <a:t>Most correlated feature :</a:t>
            </a:r>
            <a:r>
              <a:rPr b="1" lang="en" sz="1300">
                <a:latin typeface="Nunito"/>
                <a:ea typeface="Nunito"/>
                <a:cs typeface="Nunito"/>
                <a:sym typeface="Nunito"/>
              </a:rPr>
              <a:t> view_count</a:t>
            </a:r>
            <a:endParaRPr b="1" sz="1300">
              <a:latin typeface="Nunito"/>
              <a:ea typeface="Nunito"/>
              <a:cs typeface="Nunito"/>
              <a:sym typeface="Nunito"/>
            </a:endParaRPr>
          </a:p>
        </p:txBody>
      </p:sp>
      <p:pic>
        <p:nvPicPr>
          <p:cNvPr id="239" name="Google Shape;239;g12830db6dde_0_160"/>
          <p:cNvPicPr preferRelativeResize="0"/>
          <p:nvPr/>
        </p:nvPicPr>
        <p:blipFill>
          <a:blip r:embed="rId3">
            <a:alphaModFix/>
          </a:blip>
          <a:stretch>
            <a:fillRect/>
          </a:stretch>
        </p:blipFill>
        <p:spPr>
          <a:xfrm>
            <a:off x="853875" y="763025"/>
            <a:ext cx="4773659" cy="2600575"/>
          </a:xfrm>
          <a:prstGeom prst="rect">
            <a:avLst/>
          </a:prstGeom>
          <a:noFill/>
          <a:ln>
            <a:noFill/>
          </a:ln>
        </p:spPr>
      </p:pic>
      <p:sp>
        <p:nvSpPr>
          <p:cNvPr id="240" name="Google Shape;240;g12830db6dde_0_160"/>
          <p:cNvSpPr/>
          <p:nvPr/>
        </p:nvSpPr>
        <p:spPr>
          <a:xfrm>
            <a:off x="891950" y="1463775"/>
            <a:ext cx="2337900" cy="1818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2830db6dde_0_130"/>
          <p:cNvSpPr txBox="1"/>
          <p:nvPr/>
        </p:nvSpPr>
        <p:spPr>
          <a:xfrm>
            <a:off x="595050" y="1754850"/>
            <a:ext cx="8179200" cy="1947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Dropping rows </a:t>
            </a:r>
            <a:r>
              <a:rPr lang="en" sz="1350">
                <a:solidFill>
                  <a:srgbClr val="212121"/>
                </a:solidFill>
                <a:highlight>
                  <a:schemeClr val="lt1"/>
                </a:highlight>
                <a:latin typeface="Nunito"/>
                <a:ea typeface="Nunito"/>
                <a:cs typeface="Nunito"/>
                <a:sym typeface="Nunito"/>
              </a:rPr>
              <a:t>containing</a:t>
            </a:r>
            <a:r>
              <a:rPr lang="en" sz="1350">
                <a:solidFill>
                  <a:srgbClr val="212121"/>
                </a:solidFill>
                <a:highlight>
                  <a:schemeClr val="lt1"/>
                </a:highlight>
                <a:latin typeface="Nunito"/>
                <a:ea typeface="Nunito"/>
                <a:cs typeface="Nunito"/>
                <a:sym typeface="Nunito"/>
              </a:rPr>
              <a:t> NaN values</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Formatting text </a:t>
            </a:r>
            <a:r>
              <a:rPr lang="en" sz="1350">
                <a:solidFill>
                  <a:srgbClr val="212121"/>
                </a:solidFill>
                <a:highlight>
                  <a:schemeClr val="lt1"/>
                </a:highlight>
                <a:latin typeface="Nunito"/>
                <a:ea typeface="Nunito"/>
                <a:cs typeface="Nunito"/>
                <a:sym typeface="Nunito"/>
              </a:rPr>
              <a:t>data in </a:t>
            </a:r>
            <a:r>
              <a:rPr lang="en" sz="1350">
                <a:solidFill>
                  <a:srgbClr val="212121"/>
                </a:solidFill>
                <a:highlight>
                  <a:schemeClr val="lt1"/>
                </a:highlight>
                <a:latin typeface="Nunito"/>
                <a:ea typeface="Nunito"/>
                <a:cs typeface="Nunito"/>
                <a:sym typeface="Nunito"/>
              </a:rPr>
              <a:t>description and tags </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Deleting non-English observations </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Dropping features that are not useful for prediction</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Handling categorical variables (comments_disabled, ratings_disabled)</a:t>
            </a:r>
            <a:endParaRPr sz="1350">
              <a:solidFill>
                <a:srgbClr val="212121"/>
              </a:solidFill>
              <a:highlight>
                <a:schemeClr val="lt1"/>
              </a:highlight>
              <a:latin typeface="Nunito"/>
              <a:ea typeface="Nunito"/>
              <a:cs typeface="Nunito"/>
              <a:sym typeface="Nunito"/>
            </a:endParaRPr>
          </a:p>
        </p:txBody>
      </p:sp>
      <p:sp>
        <p:nvSpPr>
          <p:cNvPr id="246" name="Google Shape;246;g12830db6dde_0_130"/>
          <p:cNvSpPr txBox="1"/>
          <p:nvPr/>
        </p:nvSpPr>
        <p:spPr>
          <a:xfrm>
            <a:off x="595050" y="373150"/>
            <a:ext cx="4175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Data Preprocessing</a:t>
            </a:r>
            <a:endParaRPr b="0" i="0" sz="1400" u="none" cap="none" strike="noStrike">
              <a:solidFill>
                <a:schemeClr val="accent1"/>
              </a:solidFill>
              <a:latin typeface="Arial"/>
              <a:ea typeface="Arial"/>
              <a:cs typeface="Arial"/>
              <a:sym typeface="Arial"/>
            </a:endParaRPr>
          </a:p>
        </p:txBody>
      </p:sp>
      <p:sp>
        <p:nvSpPr>
          <p:cNvPr id="247" name="Google Shape;247;g12830db6dde_0_130"/>
          <p:cNvSpPr txBox="1"/>
          <p:nvPr/>
        </p:nvSpPr>
        <p:spPr>
          <a:xfrm>
            <a:off x="595050" y="1119450"/>
            <a:ext cx="51546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900">
                <a:solidFill>
                  <a:schemeClr val="accent1"/>
                </a:solidFill>
                <a:latin typeface="Maven Pro"/>
                <a:ea typeface="Maven Pro"/>
                <a:cs typeface="Maven Pro"/>
                <a:sym typeface="Maven Pro"/>
              </a:rPr>
              <a:t>Data Cleaning</a:t>
            </a:r>
            <a:endParaRPr b="0" i="0" sz="1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2830db6dde_0_136"/>
          <p:cNvSpPr txBox="1"/>
          <p:nvPr/>
        </p:nvSpPr>
        <p:spPr>
          <a:xfrm>
            <a:off x="595050" y="1754850"/>
            <a:ext cx="8179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None/>
            </a:pPr>
            <a:r>
              <a:t/>
            </a:r>
            <a:endParaRPr sz="1350">
              <a:solidFill>
                <a:srgbClr val="212121"/>
              </a:solidFill>
              <a:highlight>
                <a:schemeClr val="lt1"/>
              </a:highlight>
              <a:latin typeface="Nunito"/>
              <a:ea typeface="Nunito"/>
              <a:cs typeface="Nunito"/>
              <a:sym typeface="Nunito"/>
            </a:endParaRPr>
          </a:p>
        </p:txBody>
      </p:sp>
      <p:sp>
        <p:nvSpPr>
          <p:cNvPr id="253" name="Google Shape;253;g12830db6dde_0_136"/>
          <p:cNvSpPr txBox="1"/>
          <p:nvPr/>
        </p:nvSpPr>
        <p:spPr>
          <a:xfrm>
            <a:off x="595050" y="373150"/>
            <a:ext cx="4175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Performance Measures</a:t>
            </a:r>
            <a:endParaRPr b="0" i="0" sz="1400" u="none" cap="none" strike="noStrike">
              <a:solidFill>
                <a:schemeClr val="accent1"/>
              </a:solidFill>
              <a:latin typeface="Arial"/>
              <a:ea typeface="Arial"/>
              <a:cs typeface="Arial"/>
              <a:sym typeface="Arial"/>
            </a:endParaRPr>
          </a:p>
        </p:txBody>
      </p:sp>
      <p:sp>
        <p:nvSpPr>
          <p:cNvPr id="254" name="Google Shape;254;g12830db6dde_0_136"/>
          <p:cNvSpPr txBox="1"/>
          <p:nvPr/>
        </p:nvSpPr>
        <p:spPr>
          <a:xfrm>
            <a:off x="595050" y="1119450"/>
            <a:ext cx="51546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900">
                <a:solidFill>
                  <a:schemeClr val="accent1"/>
                </a:solidFill>
                <a:latin typeface="Maven Pro"/>
                <a:ea typeface="Maven Pro"/>
                <a:cs typeface="Maven Pro"/>
                <a:sym typeface="Maven Pro"/>
              </a:rPr>
              <a:t> </a:t>
            </a:r>
            <a:endParaRPr b="0" i="0" sz="1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55" name="Google Shape;255;g12830db6dde_0_136"/>
          <p:cNvSpPr txBox="1"/>
          <p:nvPr/>
        </p:nvSpPr>
        <p:spPr>
          <a:xfrm>
            <a:off x="595050" y="1754850"/>
            <a:ext cx="8179200" cy="1169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Root Mean Squared Error (RMSE)</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Mean Absolute Error (MAE)</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Mean Absolute Percentage Error (MAPE) </a:t>
            </a:r>
            <a:endParaRPr sz="1350">
              <a:solidFill>
                <a:srgbClr val="212121"/>
              </a:solidFill>
              <a:highlight>
                <a:schemeClr val="lt1"/>
              </a:highlight>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2830db6dde_0_27"/>
          <p:cNvSpPr txBox="1"/>
          <p:nvPr/>
        </p:nvSpPr>
        <p:spPr>
          <a:xfrm>
            <a:off x="595050" y="1819550"/>
            <a:ext cx="8179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None/>
            </a:pPr>
            <a:r>
              <a:t/>
            </a:r>
            <a:endParaRPr sz="1350">
              <a:solidFill>
                <a:srgbClr val="212121"/>
              </a:solidFill>
              <a:highlight>
                <a:schemeClr val="lt1"/>
              </a:highlight>
              <a:latin typeface="Nunito"/>
              <a:ea typeface="Nunito"/>
              <a:cs typeface="Nunito"/>
              <a:sym typeface="Nunito"/>
            </a:endParaRPr>
          </a:p>
        </p:txBody>
      </p:sp>
      <p:sp>
        <p:nvSpPr>
          <p:cNvPr id="261" name="Google Shape;261;g12830db6dde_0_27"/>
          <p:cNvSpPr txBox="1"/>
          <p:nvPr/>
        </p:nvSpPr>
        <p:spPr>
          <a:xfrm>
            <a:off x="595050" y="373150"/>
            <a:ext cx="4175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Base Model Error</a:t>
            </a:r>
            <a:endParaRPr b="0" i="0" sz="1400" u="none" cap="none" strike="noStrike">
              <a:solidFill>
                <a:schemeClr val="accent1"/>
              </a:solidFill>
              <a:latin typeface="Arial"/>
              <a:ea typeface="Arial"/>
              <a:cs typeface="Arial"/>
              <a:sym typeface="Arial"/>
            </a:endParaRPr>
          </a:p>
        </p:txBody>
      </p:sp>
      <p:graphicFrame>
        <p:nvGraphicFramePr>
          <p:cNvPr id="262" name="Google Shape;262;g12830db6dde_0_27"/>
          <p:cNvGraphicFramePr/>
          <p:nvPr/>
        </p:nvGraphicFramePr>
        <p:xfrm>
          <a:off x="440313" y="1779325"/>
          <a:ext cx="3000000" cy="3000000"/>
        </p:xfrm>
        <a:graphic>
          <a:graphicData uri="http://schemas.openxmlformats.org/drawingml/2006/table">
            <a:tbl>
              <a:tblPr>
                <a:noFill/>
                <a:tableStyleId>{1F744461-FC2D-41EE-9507-05886D70BAFF}</a:tableStyleId>
              </a:tblPr>
              <a:tblGrid>
                <a:gridCol w="1065075"/>
                <a:gridCol w="2355325"/>
                <a:gridCol w="2415825"/>
                <a:gridCol w="2427150"/>
              </a:tblGrid>
              <a:tr h="381000">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b="1" lang="en">
                          <a:latin typeface="Nunito"/>
                          <a:ea typeface="Nunito"/>
                          <a:cs typeface="Nunito"/>
                          <a:sym typeface="Nunito"/>
                        </a:rPr>
                        <a:t>Linear Regressor</a:t>
                      </a:r>
                      <a:endParaRPr b="1">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b="1" lang="en">
                          <a:latin typeface="Nunito"/>
                          <a:ea typeface="Nunito"/>
                          <a:cs typeface="Nunito"/>
                          <a:sym typeface="Nunito"/>
                        </a:rPr>
                        <a:t>Decision Tree Regressor</a:t>
                      </a:r>
                      <a:endParaRPr b="1">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b="1" lang="en">
                          <a:latin typeface="Nunito"/>
                          <a:ea typeface="Nunito"/>
                          <a:cs typeface="Nunito"/>
                          <a:sym typeface="Nunito"/>
                        </a:rPr>
                        <a:t>Random Forest Regressor</a:t>
                      </a:r>
                      <a:endParaRPr b="1">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b="1" lang="en">
                          <a:latin typeface="Nunito"/>
                          <a:ea typeface="Nunito"/>
                          <a:cs typeface="Nunito"/>
                          <a:sym typeface="Nunito"/>
                        </a:rPr>
                        <a:t>RMSE</a:t>
                      </a:r>
                      <a:endParaRPr b="1">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rgbClr val="FFFFFF"/>
                          </a:highlight>
                          <a:latin typeface="Nunito"/>
                          <a:ea typeface="Nunito"/>
                          <a:cs typeface="Nunito"/>
                          <a:sym typeface="Nunito"/>
                        </a:rPr>
                        <a:t>2.08 days</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rgbClr val="FFFFFF"/>
                          </a:highlight>
                          <a:latin typeface="Nunito"/>
                          <a:ea typeface="Nunito"/>
                          <a:cs typeface="Nunito"/>
                          <a:sym typeface="Nunito"/>
                        </a:rPr>
                        <a:t>2.91 days</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rgbClr val="FFFFFF"/>
                          </a:highlight>
                          <a:latin typeface="Nunito"/>
                          <a:ea typeface="Nunito"/>
                          <a:cs typeface="Nunito"/>
                          <a:sym typeface="Nunito"/>
                        </a:rPr>
                        <a:t>2.14 days</a:t>
                      </a:r>
                      <a:endParaRPr>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b="1" lang="en">
                          <a:latin typeface="Nunito"/>
                          <a:ea typeface="Nunito"/>
                          <a:cs typeface="Nunito"/>
                          <a:sym typeface="Nunito"/>
                        </a:rPr>
                        <a:t>MAE</a:t>
                      </a:r>
                      <a:endParaRPr b="1">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rgbClr val="FFFFFF"/>
                          </a:highlight>
                          <a:latin typeface="Nunito"/>
                          <a:ea typeface="Nunito"/>
                          <a:cs typeface="Nunito"/>
                          <a:sym typeface="Nunito"/>
                        </a:rPr>
                        <a:t>1.43 days</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rgbClr val="FFFFFF"/>
                          </a:highlight>
                          <a:latin typeface="Nunito"/>
                          <a:ea typeface="Nunito"/>
                          <a:cs typeface="Nunito"/>
                          <a:sym typeface="Nunito"/>
                        </a:rPr>
                        <a:t>2.09 days</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050">
                          <a:solidFill>
                            <a:srgbClr val="212121"/>
                          </a:solidFill>
                          <a:highlight>
                            <a:srgbClr val="FFFFFF"/>
                          </a:highlight>
                          <a:latin typeface="Nunito"/>
                          <a:ea typeface="Nunito"/>
                          <a:cs typeface="Nunito"/>
                          <a:sym typeface="Nunito"/>
                        </a:rPr>
                        <a:t>1.46 days</a:t>
                      </a:r>
                      <a:endParaRPr>
                        <a:latin typeface="Nunito"/>
                        <a:ea typeface="Nunito"/>
                        <a:cs typeface="Nunito"/>
                        <a:sym typeface="Nunito"/>
                      </a:endParaRPr>
                    </a:p>
                  </a:txBody>
                  <a:tcPr marT="91425" marB="91425" marR="91425" marL="91425">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latin typeface="Nunito"/>
                          <a:ea typeface="Nunito"/>
                          <a:cs typeface="Nunito"/>
                          <a:sym typeface="Nunito"/>
                        </a:rPr>
                        <a:t>MAPE</a:t>
                      </a:r>
                      <a:endParaRPr b="1">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50">
                          <a:solidFill>
                            <a:srgbClr val="212121"/>
                          </a:solidFill>
                          <a:highlight>
                            <a:srgbClr val="FFFFFF"/>
                          </a:highlight>
                          <a:latin typeface="Nunito"/>
                          <a:ea typeface="Nunito"/>
                          <a:cs typeface="Nunito"/>
                          <a:sym typeface="Nunito"/>
                        </a:rPr>
                        <a:t>34.69%</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50">
                          <a:solidFill>
                            <a:srgbClr val="212121"/>
                          </a:solidFill>
                          <a:highlight>
                            <a:srgbClr val="FFFFFF"/>
                          </a:highlight>
                          <a:latin typeface="Nunito"/>
                          <a:ea typeface="Nunito"/>
                          <a:cs typeface="Nunito"/>
                          <a:sym typeface="Nunito"/>
                        </a:rPr>
                        <a:t>45.34%</a:t>
                      </a:r>
                      <a:endParaRPr>
                        <a:latin typeface="Nunito"/>
                        <a:ea typeface="Nunito"/>
                        <a:cs typeface="Nunito"/>
                        <a:sym typeface="Nunito"/>
                      </a:endParaRPr>
                    </a:p>
                  </a:txBody>
                  <a:tcPr marT="91425" marB="91425" marR="91425" marL="91425">
                    <a:lnR cap="flat" cmpd="sng" w="28575">
                      <a:solidFill>
                        <a:schemeClr val="accent1"/>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b="1" lang="en" sz="1050">
                          <a:solidFill>
                            <a:schemeClr val="accent1"/>
                          </a:solidFill>
                          <a:highlight>
                            <a:schemeClr val="lt1"/>
                          </a:highlight>
                          <a:latin typeface="Nunito"/>
                          <a:ea typeface="Nunito"/>
                          <a:cs typeface="Nunito"/>
                          <a:sym typeface="Nunito"/>
                        </a:rPr>
                        <a:t>33.40%</a:t>
                      </a:r>
                      <a:endParaRPr b="1">
                        <a:solidFill>
                          <a:schemeClr val="accent1"/>
                        </a:solidFill>
                        <a:highlight>
                          <a:schemeClr val="lt1"/>
                        </a:highlight>
                        <a:latin typeface="Nunito"/>
                        <a:ea typeface="Nunito"/>
                        <a:cs typeface="Nunito"/>
                        <a:sym typeface="Nunito"/>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
        <p:nvSpPr>
          <p:cNvPr id="263" name="Google Shape;263;g12830db6dde_0_27"/>
          <p:cNvSpPr txBox="1"/>
          <p:nvPr/>
        </p:nvSpPr>
        <p:spPr>
          <a:xfrm>
            <a:off x="6710850" y="3619875"/>
            <a:ext cx="165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Lowest error percentage</a:t>
            </a:r>
            <a:endParaRPr sz="1000">
              <a:latin typeface="Open Sans"/>
              <a:ea typeface="Open Sans"/>
              <a:cs typeface="Open Sans"/>
              <a:sym typeface="Open Sans"/>
            </a:endParaRPr>
          </a:p>
        </p:txBody>
      </p:sp>
      <p:cxnSp>
        <p:nvCxnSpPr>
          <p:cNvPr id="264" name="Google Shape;264;g12830db6dde_0_27"/>
          <p:cNvCxnSpPr/>
          <p:nvPr/>
        </p:nvCxnSpPr>
        <p:spPr>
          <a:xfrm>
            <a:off x="7534500" y="3473275"/>
            <a:ext cx="6600" cy="189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idx="4294967295" type="title"/>
          </p:nvPr>
        </p:nvSpPr>
        <p:spPr>
          <a:xfrm>
            <a:off x="612975" y="306100"/>
            <a:ext cx="7030500" cy="99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2200">
                <a:solidFill>
                  <a:schemeClr val="accent1"/>
                </a:solidFill>
                <a:latin typeface="Maven Pro"/>
                <a:ea typeface="Maven Pro"/>
                <a:cs typeface="Maven Pro"/>
                <a:sym typeface="Maven Pro"/>
              </a:rPr>
              <a:t>Presenters</a:t>
            </a:r>
            <a:endParaRPr sz="2200">
              <a:solidFill>
                <a:schemeClr val="accent1"/>
              </a:solidFill>
              <a:latin typeface="Maven Pro"/>
              <a:ea typeface="Maven Pro"/>
              <a:cs typeface="Maven Pro"/>
              <a:sym typeface="Maven Pro"/>
            </a:endParaRPr>
          </a:p>
        </p:txBody>
      </p:sp>
      <p:sp>
        <p:nvSpPr>
          <p:cNvPr id="97" name="Google Shape;97;p2"/>
          <p:cNvSpPr txBox="1"/>
          <p:nvPr>
            <p:ph idx="4294967295" type="body"/>
          </p:nvPr>
        </p:nvSpPr>
        <p:spPr>
          <a:xfrm>
            <a:off x="5192025" y="3428950"/>
            <a:ext cx="2540700" cy="917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600"/>
              </a:spcBef>
              <a:spcAft>
                <a:spcPts val="0"/>
              </a:spcAft>
              <a:buSzPts val="1400"/>
              <a:buNone/>
            </a:pPr>
            <a:r>
              <a:rPr b="1" lang="en">
                <a:solidFill>
                  <a:srgbClr val="000000"/>
                </a:solidFill>
                <a:latin typeface="Nunito"/>
                <a:ea typeface="Nunito"/>
                <a:cs typeface="Nunito"/>
                <a:sym typeface="Nunito"/>
              </a:rPr>
              <a:t>Sandeep Vemulapalli</a:t>
            </a:r>
            <a:endParaRPr b="1">
              <a:solidFill>
                <a:srgbClr val="000000"/>
              </a:solidFill>
              <a:latin typeface="Nunito"/>
              <a:ea typeface="Nunito"/>
              <a:cs typeface="Nunito"/>
              <a:sym typeface="Nunito"/>
            </a:endParaRPr>
          </a:p>
          <a:p>
            <a:pPr indent="0" lvl="0" marL="0" rtl="0" algn="ctr">
              <a:lnSpc>
                <a:spcPct val="100000"/>
              </a:lnSpc>
              <a:spcBef>
                <a:spcPts val="600"/>
              </a:spcBef>
              <a:spcAft>
                <a:spcPts val="0"/>
              </a:spcAft>
              <a:buSzPts val="1400"/>
              <a:buNone/>
            </a:pPr>
            <a:r>
              <a:rPr lang="en">
                <a:solidFill>
                  <a:srgbClr val="000000"/>
                </a:solidFill>
                <a:latin typeface="Nunito"/>
                <a:ea typeface="Nunito"/>
                <a:cs typeface="Nunito"/>
                <a:sym typeface="Nunito"/>
              </a:rPr>
              <a:t>MISM 12</a:t>
            </a:r>
            <a:endParaRPr>
              <a:solidFill>
                <a:srgbClr val="000000"/>
              </a:solidFill>
              <a:latin typeface="Nunito"/>
              <a:ea typeface="Nunito"/>
              <a:cs typeface="Nunito"/>
              <a:sym typeface="Nunito"/>
            </a:endParaRPr>
          </a:p>
        </p:txBody>
      </p:sp>
      <p:sp>
        <p:nvSpPr>
          <p:cNvPr id="98" name="Google Shape;98;p2"/>
          <p:cNvSpPr txBox="1"/>
          <p:nvPr>
            <p:ph idx="4294967295" type="body"/>
          </p:nvPr>
        </p:nvSpPr>
        <p:spPr>
          <a:xfrm>
            <a:off x="2540477" y="3428950"/>
            <a:ext cx="1549500" cy="917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600"/>
              </a:spcBef>
              <a:spcAft>
                <a:spcPts val="0"/>
              </a:spcAft>
              <a:buSzPts val="1400"/>
              <a:buNone/>
            </a:pPr>
            <a:r>
              <a:rPr b="1" lang="en">
                <a:solidFill>
                  <a:srgbClr val="000000"/>
                </a:solidFill>
                <a:latin typeface="Nunito"/>
                <a:ea typeface="Nunito"/>
                <a:cs typeface="Nunito"/>
                <a:sym typeface="Nunito"/>
              </a:rPr>
              <a:t>Noopur Latkar</a:t>
            </a:r>
            <a:endParaRPr b="1">
              <a:solidFill>
                <a:srgbClr val="000000"/>
              </a:solidFill>
              <a:latin typeface="Nunito"/>
              <a:ea typeface="Nunito"/>
              <a:cs typeface="Nunito"/>
              <a:sym typeface="Nunito"/>
            </a:endParaRPr>
          </a:p>
          <a:p>
            <a:pPr indent="0" lvl="0" marL="0" rtl="0" algn="ctr">
              <a:lnSpc>
                <a:spcPct val="100000"/>
              </a:lnSpc>
              <a:spcBef>
                <a:spcPts val="600"/>
              </a:spcBef>
              <a:spcAft>
                <a:spcPts val="0"/>
              </a:spcAft>
              <a:buSzPts val="1400"/>
              <a:buNone/>
            </a:pPr>
            <a:r>
              <a:rPr lang="en">
                <a:solidFill>
                  <a:srgbClr val="000000"/>
                </a:solidFill>
                <a:latin typeface="Nunito"/>
                <a:ea typeface="Nunito"/>
                <a:cs typeface="Nunito"/>
                <a:sym typeface="Nunito"/>
              </a:rPr>
              <a:t>MISM-BIDA 16</a:t>
            </a:r>
            <a:endParaRPr>
              <a:solidFill>
                <a:srgbClr val="000000"/>
              </a:solidFill>
              <a:latin typeface="Nunito"/>
              <a:ea typeface="Nunito"/>
              <a:cs typeface="Nunito"/>
              <a:sym typeface="Nunito"/>
            </a:endParaRPr>
          </a:p>
        </p:txBody>
      </p:sp>
      <p:pic>
        <p:nvPicPr>
          <p:cNvPr id="99" name="Google Shape;99;p2"/>
          <p:cNvPicPr preferRelativeResize="0"/>
          <p:nvPr/>
        </p:nvPicPr>
        <p:blipFill rotWithShape="1">
          <a:blip r:embed="rId3">
            <a:alphaModFix/>
          </a:blip>
          <a:srcRect b="0" l="0" r="0" t="0"/>
          <a:stretch/>
        </p:blipFill>
        <p:spPr>
          <a:xfrm>
            <a:off x="2540463" y="1701800"/>
            <a:ext cx="1389366" cy="1537424"/>
          </a:xfrm>
          <a:prstGeom prst="rect">
            <a:avLst/>
          </a:prstGeom>
          <a:noFill/>
          <a:ln>
            <a:noFill/>
          </a:ln>
        </p:spPr>
      </p:pic>
      <p:sp>
        <p:nvSpPr>
          <p:cNvPr id="100" name="Google Shape;100;p2"/>
          <p:cNvSpPr txBox="1"/>
          <p:nvPr/>
        </p:nvSpPr>
        <p:spPr>
          <a:xfrm>
            <a:off x="4148425" y="1069075"/>
            <a:ext cx="104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Team </a:t>
            </a:r>
            <a:r>
              <a:rPr b="1" lang="en">
                <a:latin typeface="Nunito"/>
                <a:ea typeface="Nunito"/>
                <a:cs typeface="Nunito"/>
                <a:sym typeface="Nunito"/>
              </a:rPr>
              <a:t>15</a:t>
            </a:r>
            <a:endParaRPr b="1" i="0" sz="1400" u="none" cap="none" strike="noStrike">
              <a:solidFill>
                <a:srgbClr val="000000"/>
              </a:solidFill>
              <a:latin typeface="Nunito"/>
              <a:ea typeface="Nunito"/>
              <a:cs typeface="Nunito"/>
              <a:sym typeface="Nunito"/>
            </a:endParaRPr>
          </a:p>
        </p:txBody>
      </p:sp>
      <p:pic>
        <p:nvPicPr>
          <p:cNvPr id="101" name="Google Shape;101;p2"/>
          <p:cNvPicPr preferRelativeResize="0"/>
          <p:nvPr/>
        </p:nvPicPr>
        <p:blipFill>
          <a:blip r:embed="rId4">
            <a:alphaModFix/>
          </a:blip>
          <a:stretch>
            <a:fillRect/>
          </a:stretch>
        </p:blipFill>
        <p:spPr>
          <a:xfrm>
            <a:off x="5767700" y="1701800"/>
            <a:ext cx="1480025" cy="1549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2830db6dde_0_39"/>
          <p:cNvSpPr txBox="1"/>
          <p:nvPr/>
        </p:nvSpPr>
        <p:spPr>
          <a:xfrm>
            <a:off x="595050" y="1754850"/>
            <a:ext cx="8179200" cy="262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Features per channel : </a:t>
            </a:r>
            <a:endParaRPr sz="1350">
              <a:solidFill>
                <a:srgbClr val="212121"/>
              </a:solidFill>
              <a:highlight>
                <a:schemeClr val="lt1"/>
              </a:highlight>
              <a:latin typeface="Nunito"/>
              <a:ea typeface="Nunito"/>
              <a:cs typeface="Nunito"/>
              <a:sym typeface="Nunito"/>
            </a:endParaRPr>
          </a:p>
          <a:p>
            <a:pPr indent="-314325" lvl="1" marL="9144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Number of subscribers</a:t>
            </a:r>
            <a:endParaRPr sz="1350">
              <a:solidFill>
                <a:srgbClr val="212121"/>
              </a:solidFill>
              <a:highlight>
                <a:schemeClr val="lt1"/>
              </a:highlight>
              <a:latin typeface="Nunito"/>
              <a:ea typeface="Nunito"/>
              <a:cs typeface="Nunito"/>
              <a:sym typeface="Nunito"/>
            </a:endParaRPr>
          </a:p>
          <a:p>
            <a:pPr indent="-314325" lvl="1" marL="9144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Total number of videos</a:t>
            </a:r>
            <a:endParaRPr sz="1350">
              <a:solidFill>
                <a:srgbClr val="212121"/>
              </a:solidFill>
              <a:highlight>
                <a:schemeClr val="lt1"/>
              </a:highlight>
              <a:latin typeface="Nunito"/>
              <a:ea typeface="Nunito"/>
              <a:cs typeface="Nunito"/>
              <a:sym typeface="Nunito"/>
            </a:endParaRPr>
          </a:p>
          <a:p>
            <a:pPr indent="-314325" lvl="1" marL="9144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Views of all videos</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Platform information adds value to the learning model quantified by increased accuracy</a:t>
            </a:r>
            <a:endParaRPr sz="1350">
              <a:solidFill>
                <a:srgbClr val="212121"/>
              </a:solidFill>
              <a:highlight>
                <a:schemeClr val="lt1"/>
              </a:highlight>
              <a:latin typeface="Nunito"/>
              <a:ea typeface="Nunito"/>
              <a:cs typeface="Nunito"/>
              <a:sym typeface="Nunito"/>
            </a:endParaRPr>
          </a:p>
          <a:p>
            <a:pPr indent="-314325" lvl="0" marL="457200" rtl="0" algn="l">
              <a:lnSpc>
                <a:spcPct val="2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New features are added to dataset on unique ‘channel_id’</a:t>
            </a:r>
            <a:endParaRPr sz="1350">
              <a:solidFill>
                <a:srgbClr val="212121"/>
              </a:solidFill>
              <a:highlight>
                <a:schemeClr val="lt1"/>
              </a:highlight>
              <a:latin typeface="Nunito"/>
              <a:ea typeface="Nunito"/>
              <a:cs typeface="Nunito"/>
              <a:sym typeface="Nunito"/>
            </a:endParaRPr>
          </a:p>
          <a:p>
            <a:pPr indent="0" lvl="0" marL="0" marR="0" rtl="0" algn="l">
              <a:lnSpc>
                <a:spcPct val="150000"/>
              </a:lnSpc>
              <a:spcBef>
                <a:spcPts val="600"/>
              </a:spcBef>
              <a:spcAft>
                <a:spcPts val="0"/>
              </a:spcAft>
              <a:buNone/>
            </a:pPr>
            <a:r>
              <a:rPr b="1" lang="en" sz="1350">
                <a:solidFill>
                  <a:srgbClr val="212121"/>
                </a:solidFill>
                <a:highlight>
                  <a:schemeClr val="lt1"/>
                </a:highlight>
                <a:latin typeface="Nunito"/>
                <a:ea typeface="Nunito"/>
                <a:cs typeface="Nunito"/>
                <a:sym typeface="Nunito"/>
              </a:rPr>
              <a:t>Finding</a:t>
            </a:r>
            <a:r>
              <a:rPr lang="en" sz="1350">
                <a:solidFill>
                  <a:srgbClr val="212121"/>
                </a:solidFill>
                <a:highlight>
                  <a:schemeClr val="lt1"/>
                </a:highlight>
                <a:latin typeface="Nunito"/>
                <a:ea typeface="Nunito"/>
                <a:cs typeface="Nunito"/>
                <a:sym typeface="Nunito"/>
              </a:rPr>
              <a:t> : Trending days usually increase when video is released on a popular channel</a:t>
            </a:r>
            <a:endParaRPr sz="1350">
              <a:solidFill>
                <a:srgbClr val="212121"/>
              </a:solidFill>
              <a:highlight>
                <a:schemeClr val="lt1"/>
              </a:highlight>
              <a:latin typeface="Nunito"/>
              <a:ea typeface="Nunito"/>
              <a:cs typeface="Nunito"/>
              <a:sym typeface="Nunito"/>
            </a:endParaRPr>
          </a:p>
        </p:txBody>
      </p:sp>
      <p:sp>
        <p:nvSpPr>
          <p:cNvPr id="270" name="Google Shape;270;g12830db6dde_0_39"/>
          <p:cNvSpPr txBox="1"/>
          <p:nvPr/>
        </p:nvSpPr>
        <p:spPr>
          <a:xfrm>
            <a:off x="595050" y="373150"/>
            <a:ext cx="6566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Merging Datasets</a:t>
            </a:r>
            <a:endParaRPr b="0" i="0" sz="1400" u="none" cap="none" strike="noStrike">
              <a:solidFill>
                <a:schemeClr val="accent1"/>
              </a:solidFill>
              <a:latin typeface="Arial"/>
              <a:ea typeface="Arial"/>
              <a:cs typeface="Arial"/>
              <a:sym typeface="Arial"/>
            </a:endParaRPr>
          </a:p>
        </p:txBody>
      </p:sp>
      <p:sp>
        <p:nvSpPr>
          <p:cNvPr id="271" name="Google Shape;271;g12830db6dde_0_39"/>
          <p:cNvSpPr txBox="1"/>
          <p:nvPr/>
        </p:nvSpPr>
        <p:spPr>
          <a:xfrm>
            <a:off x="595050" y="1119450"/>
            <a:ext cx="5154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900">
                <a:solidFill>
                  <a:schemeClr val="accent1"/>
                </a:solidFill>
                <a:latin typeface="Maven Pro"/>
                <a:ea typeface="Maven Pro"/>
                <a:cs typeface="Maven Pro"/>
                <a:sym typeface="Maven Pro"/>
              </a:rPr>
              <a:t>Adding channel information via API</a:t>
            </a:r>
            <a:endParaRPr b="0" i="0" sz="1400" u="none" cap="none" strike="noStrike">
              <a:solidFill>
                <a:srgbClr val="000000"/>
              </a:solidFill>
              <a:latin typeface="Open Sans"/>
              <a:ea typeface="Open Sans"/>
              <a:cs typeface="Open Sans"/>
              <a:sym typeface="Open Sans"/>
            </a:endParaRPr>
          </a:p>
        </p:txBody>
      </p:sp>
      <p:sp>
        <p:nvSpPr>
          <p:cNvPr id="272" name="Google Shape;272;g12830db6dde_0_39"/>
          <p:cNvSpPr/>
          <p:nvPr/>
        </p:nvSpPr>
        <p:spPr>
          <a:xfrm>
            <a:off x="595050" y="4009575"/>
            <a:ext cx="6739200" cy="294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2830db6dde_0_207"/>
          <p:cNvSpPr txBox="1"/>
          <p:nvPr/>
        </p:nvSpPr>
        <p:spPr>
          <a:xfrm>
            <a:off x="595050" y="373150"/>
            <a:ext cx="417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200"/>
              <a:buFont typeface="Arial"/>
              <a:buNone/>
            </a:pPr>
            <a:r>
              <a:rPr b="1" lang="en" sz="2200">
                <a:solidFill>
                  <a:schemeClr val="accent1"/>
                </a:solidFill>
                <a:latin typeface="Maven Pro"/>
                <a:ea typeface="Maven Pro"/>
                <a:cs typeface="Maven Pro"/>
                <a:sym typeface="Maven Pro"/>
              </a:rPr>
              <a:t>Deploying an MLP Regressor</a:t>
            </a:r>
            <a:endParaRPr b="1" sz="2200">
              <a:solidFill>
                <a:schemeClr val="accent1"/>
              </a:solidFill>
              <a:latin typeface="Maven Pro"/>
              <a:ea typeface="Maven Pro"/>
              <a:cs typeface="Maven Pro"/>
              <a:sym typeface="Maven Pro"/>
            </a:endParaRPr>
          </a:p>
        </p:txBody>
      </p:sp>
      <p:sp>
        <p:nvSpPr>
          <p:cNvPr id="278" name="Google Shape;278;g12830db6dde_0_207"/>
          <p:cNvSpPr txBox="1"/>
          <p:nvPr/>
        </p:nvSpPr>
        <p:spPr>
          <a:xfrm>
            <a:off x="1103475" y="1119450"/>
            <a:ext cx="51546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900">
                <a:solidFill>
                  <a:schemeClr val="accent1"/>
                </a:solidFill>
                <a:latin typeface="Maven Pro"/>
                <a:ea typeface="Maven Pro"/>
                <a:cs typeface="Maven Pro"/>
                <a:sym typeface="Maven Pro"/>
              </a:rPr>
              <a:t> </a:t>
            </a:r>
            <a:endParaRPr b="0" i="0" sz="1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79" name="Google Shape;279;g12830db6dde_0_207"/>
          <p:cNvSpPr txBox="1"/>
          <p:nvPr/>
        </p:nvSpPr>
        <p:spPr>
          <a:xfrm>
            <a:off x="595050" y="1087100"/>
            <a:ext cx="5154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900">
                <a:solidFill>
                  <a:schemeClr val="accent1"/>
                </a:solidFill>
                <a:latin typeface="Maven Pro"/>
                <a:ea typeface="Maven Pro"/>
                <a:cs typeface="Maven Pro"/>
                <a:sym typeface="Maven Pro"/>
              </a:rPr>
              <a:t>Architecture</a:t>
            </a:r>
            <a:endParaRPr b="0" i="0" sz="1400" u="none" cap="none" strike="noStrike">
              <a:solidFill>
                <a:srgbClr val="000000"/>
              </a:solidFill>
              <a:latin typeface="Open Sans"/>
              <a:ea typeface="Open Sans"/>
              <a:cs typeface="Open Sans"/>
              <a:sym typeface="Open Sans"/>
            </a:endParaRPr>
          </a:p>
        </p:txBody>
      </p:sp>
      <p:grpSp>
        <p:nvGrpSpPr>
          <p:cNvPr id="280" name="Google Shape;280;g12830db6dde_0_207"/>
          <p:cNvGrpSpPr/>
          <p:nvPr/>
        </p:nvGrpSpPr>
        <p:grpSpPr>
          <a:xfrm>
            <a:off x="1845150" y="1754850"/>
            <a:ext cx="6495375" cy="2277625"/>
            <a:chOff x="513325" y="1873025"/>
            <a:chExt cx="6495375" cy="2277625"/>
          </a:xfrm>
        </p:grpSpPr>
        <p:sp>
          <p:nvSpPr>
            <p:cNvPr id="281" name="Google Shape;281;g12830db6dde_0_207"/>
            <p:cNvSpPr/>
            <p:nvPr/>
          </p:nvSpPr>
          <p:spPr>
            <a:xfrm>
              <a:off x="513325" y="2502250"/>
              <a:ext cx="278100" cy="1208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P</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U</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T</a:t>
              </a:r>
              <a:endParaRPr>
                <a:latin typeface="Nunito"/>
                <a:ea typeface="Nunito"/>
                <a:cs typeface="Nunito"/>
                <a:sym typeface="Nunito"/>
              </a:endParaRPr>
            </a:p>
          </p:txBody>
        </p:sp>
        <p:sp>
          <p:nvSpPr>
            <p:cNvPr id="282" name="Google Shape;282;g12830db6dde_0_207"/>
            <p:cNvSpPr/>
            <p:nvPr/>
          </p:nvSpPr>
          <p:spPr>
            <a:xfrm>
              <a:off x="1211075" y="2220150"/>
              <a:ext cx="278100" cy="1683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283" name="Google Shape;283;g12830db6dde_0_207"/>
            <p:cNvSpPr/>
            <p:nvPr/>
          </p:nvSpPr>
          <p:spPr>
            <a:xfrm>
              <a:off x="1908825" y="1873050"/>
              <a:ext cx="278100" cy="2277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HI</a:t>
              </a:r>
              <a:endParaRPr/>
            </a:p>
            <a:p>
              <a:pPr indent="0" lvl="0" marL="0" rtl="0" algn="ctr">
                <a:spcBef>
                  <a:spcPts val="0"/>
                </a:spcBef>
                <a:spcAft>
                  <a:spcPts val="0"/>
                </a:spcAft>
                <a:buNone/>
              </a:pPr>
              <a:r>
                <a:rPr lang="en"/>
                <a:t>D</a:t>
              </a:r>
              <a:endParaRPr/>
            </a:p>
            <a:p>
              <a:pPr indent="0" lvl="0" marL="0" rtl="0" algn="ctr">
                <a:spcBef>
                  <a:spcPts val="0"/>
                </a:spcBef>
                <a:spcAft>
                  <a:spcPts val="0"/>
                </a:spcAft>
                <a:buNone/>
              </a:pPr>
              <a:r>
                <a:rPr lang="en"/>
                <a:t>D</a:t>
              </a:r>
              <a:endParaRPr/>
            </a:p>
            <a:p>
              <a:pPr indent="0" lvl="0" marL="0" rtl="0" algn="ctr">
                <a:spcBef>
                  <a:spcPts val="0"/>
                </a:spcBef>
                <a:spcAft>
                  <a:spcPts val="0"/>
                </a:spcAft>
                <a:buNone/>
              </a:pPr>
              <a:r>
                <a:rPr lang="en"/>
                <a:t>E</a:t>
              </a:r>
              <a:endParaRPr/>
            </a:p>
            <a:p>
              <a:pPr indent="0" lvl="0" marL="0" rtl="0" algn="ctr">
                <a:spcBef>
                  <a:spcPts val="0"/>
                </a:spcBef>
                <a:spcAft>
                  <a:spcPts val="0"/>
                </a:spcAft>
                <a:buNone/>
              </a:pPr>
              <a:r>
                <a:rPr lang="en"/>
                <a:t>N</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2</a:t>
              </a:r>
              <a:endParaRPr/>
            </a:p>
          </p:txBody>
        </p:sp>
        <p:sp>
          <p:nvSpPr>
            <p:cNvPr id="284" name="Google Shape;284;g12830db6dde_0_207"/>
            <p:cNvSpPr/>
            <p:nvPr/>
          </p:nvSpPr>
          <p:spPr>
            <a:xfrm>
              <a:off x="2543700" y="1873025"/>
              <a:ext cx="278100" cy="2277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285" name="Google Shape;285;g12830db6dde_0_207"/>
            <p:cNvSpPr/>
            <p:nvPr/>
          </p:nvSpPr>
          <p:spPr>
            <a:xfrm>
              <a:off x="3240088" y="1873025"/>
              <a:ext cx="278100" cy="2277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4</a:t>
              </a:r>
              <a:endParaRPr>
                <a:latin typeface="Nunito"/>
                <a:ea typeface="Nunito"/>
                <a:cs typeface="Nunito"/>
                <a:sym typeface="Nunito"/>
              </a:endParaRPr>
            </a:p>
          </p:txBody>
        </p:sp>
        <p:sp>
          <p:nvSpPr>
            <p:cNvPr id="286" name="Google Shape;286;g12830db6dde_0_207"/>
            <p:cNvSpPr/>
            <p:nvPr/>
          </p:nvSpPr>
          <p:spPr>
            <a:xfrm>
              <a:off x="3924725" y="1988401"/>
              <a:ext cx="278100" cy="2096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287" name="Google Shape;287;g12830db6dde_0_207"/>
            <p:cNvSpPr/>
            <p:nvPr/>
          </p:nvSpPr>
          <p:spPr>
            <a:xfrm>
              <a:off x="4607875" y="2032200"/>
              <a:ext cx="278100" cy="1964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t>6</a:t>
              </a:r>
              <a:endParaRPr/>
            </a:p>
          </p:txBody>
        </p:sp>
        <p:sp>
          <p:nvSpPr>
            <p:cNvPr id="288" name="Google Shape;288;g12830db6dde_0_207"/>
            <p:cNvSpPr/>
            <p:nvPr/>
          </p:nvSpPr>
          <p:spPr>
            <a:xfrm>
              <a:off x="5322800" y="2114250"/>
              <a:ext cx="278100" cy="1824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sp>
          <p:nvSpPr>
            <p:cNvPr id="289" name="Google Shape;289;g12830db6dde_0_207"/>
            <p:cNvSpPr/>
            <p:nvPr/>
          </p:nvSpPr>
          <p:spPr>
            <a:xfrm>
              <a:off x="6028150" y="2184650"/>
              <a:ext cx="278100" cy="1706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8</a:t>
              </a:r>
              <a:endParaRPr>
                <a:latin typeface="Nunito"/>
                <a:ea typeface="Nunito"/>
                <a:cs typeface="Nunito"/>
                <a:sym typeface="Nunito"/>
              </a:endParaRPr>
            </a:p>
          </p:txBody>
        </p:sp>
        <p:sp>
          <p:nvSpPr>
            <p:cNvPr id="290" name="Google Shape;290;g12830db6dde_0_207"/>
            <p:cNvSpPr/>
            <p:nvPr/>
          </p:nvSpPr>
          <p:spPr>
            <a:xfrm>
              <a:off x="6730600" y="2371350"/>
              <a:ext cx="278100" cy="1380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O</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U</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P</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U</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T</a:t>
              </a:r>
              <a:endParaRPr>
                <a:latin typeface="Nunito"/>
                <a:ea typeface="Nunito"/>
                <a:cs typeface="Nunito"/>
                <a:sym typeface="Nunito"/>
              </a:endParaRPr>
            </a:p>
          </p:txBody>
        </p:sp>
        <p:sp>
          <p:nvSpPr>
            <p:cNvPr id="291" name="Google Shape;291;g12830db6dde_0_207"/>
            <p:cNvSpPr/>
            <p:nvPr/>
          </p:nvSpPr>
          <p:spPr>
            <a:xfrm>
              <a:off x="830100"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2830db6dde_0_207"/>
            <p:cNvSpPr/>
            <p:nvPr/>
          </p:nvSpPr>
          <p:spPr>
            <a:xfrm>
              <a:off x="1527850"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12830db6dde_0_207"/>
            <p:cNvSpPr/>
            <p:nvPr/>
          </p:nvSpPr>
          <p:spPr>
            <a:xfrm>
              <a:off x="2186925"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2830db6dde_0_207"/>
            <p:cNvSpPr/>
            <p:nvPr/>
          </p:nvSpPr>
          <p:spPr>
            <a:xfrm>
              <a:off x="2850350"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12830db6dde_0_207"/>
            <p:cNvSpPr/>
            <p:nvPr/>
          </p:nvSpPr>
          <p:spPr>
            <a:xfrm>
              <a:off x="3565638"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2830db6dde_0_207"/>
            <p:cNvSpPr/>
            <p:nvPr/>
          </p:nvSpPr>
          <p:spPr>
            <a:xfrm>
              <a:off x="4234200"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2830db6dde_0_207"/>
            <p:cNvSpPr/>
            <p:nvPr/>
          </p:nvSpPr>
          <p:spPr>
            <a:xfrm>
              <a:off x="4944338" y="301015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2830db6dde_0_207"/>
            <p:cNvSpPr/>
            <p:nvPr/>
          </p:nvSpPr>
          <p:spPr>
            <a:xfrm>
              <a:off x="5643375" y="301015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2830db6dde_0_207"/>
            <p:cNvSpPr/>
            <p:nvPr/>
          </p:nvSpPr>
          <p:spPr>
            <a:xfrm>
              <a:off x="6365163" y="296535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g12830db6dde_0_207"/>
          <p:cNvSpPr txBox="1"/>
          <p:nvPr/>
        </p:nvSpPr>
        <p:spPr>
          <a:xfrm>
            <a:off x="2443925" y="373042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256</a:t>
            </a:r>
            <a:endParaRPr b="1" sz="1100">
              <a:latin typeface="Nunito"/>
              <a:ea typeface="Nunito"/>
              <a:cs typeface="Nunito"/>
              <a:sym typeface="Nunito"/>
            </a:endParaRPr>
          </a:p>
        </p:txBody>
      </p:sp>
      <p:sp>
        <p:nvSpPr>
          <p:cNvPr id="301" name="Google Shape;301;g12830db6dde_0_207"/>
          <p:cNvSpPr txBox="1"/>
          <p:nvPr/>
        </p:nvSpPr>
        <p:spPr>
          <a:xfrm>
            <a:off x="3160275" y="3959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512</a:t>
            </a:r>
            <a:endParaRPr b="1" sz="1100">
              <a:latin typeface="Nunito"/>
              <a:ea typeface="Nunito"/>
              <a:cs typeface="Nunito"/>
              <a:sym typeface="Nunito"/>
            </a:endParaRPr>
          </a:p>
        </p:txBody>
      </p:sp>
      <p:sp>
        <p:nvSpPr>
          <p:cNvPr id="302" name="Google Shape;302;g12830db6dde_0_207"/>
          <p:cNvSpPr txBox="1"/>
          <p:nvPr/>
        </p:nvSpPr>
        <p:spPr>
          <a:xfrm>
            <a:off x="5208763" y="39368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256</a:t>
            </a:r>
            <a:endParaRPr b="1" sz="1100">
              <a:latin typeface="Nunito"/>
              <a:ea typeface="Nunito"/>
              <a:cs typeface="Nunito"/>
              <a:sym typeface="Nunito"/>
            </a:endParaRPr>
          </a:p>
        </p:txBody>
      </p:sp>
      <p:sp>
        <p:nvSpPr>
          <p:cNvPr id="303" name="Google Shape;303;g12830db6dde_0_207"/>
          <p:cNvSpPr txBox="1"/>
          <p:nvPr/>
        </p:nvSpPr>
        <p:spPr>
          <a:xfrm>
            <a:off x="5837575" y="3844500"/>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128</a:t>
            </a:r>
            <a:endParaRPr b="1" sz="1100">
              <a:latin typeface="Nunito"/>
              <a:ea typeface="Nunito"/>
              <a:cs typeface="Nunito"/>
              <a:sym typeface="Nunito"/>
            </a:endParaRPr>
          </a:p>
        </p:txBody>
      </p:sp>
      <p:sp>
        <p:nvSpPr>
          <p:cNvPr id="304" name="Google Shape;304;g12830db6dde_0_207"/>
          <p:cNvSpPr txBox="1"/>
          <p:nvPr/>
        </p:nvSpPr>
        <p:spPr>
          <a:xfrm>
            <a:off x="6591200" y="3792550"/>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64</a:t>
            </a:r>
            <a:endParaRPr b="1" sz="1100">
              <a:latin typeface="Nunito"/>
              <a:ea typeface="Nunito"/>
              <a:cs typeface="Nunito"/>
              <a:sym typeface="Nunito"/>
            </a:endParaRPr>
          </a:p>
        </p:txBody>
      </p:sp>
      <p:sp>
        <p:nvSpPr>
          <p:cNvPr id="305" name="Google Shape;305;g12830db6dde_0_207"/>
          <p:cNvSpPr txBox="1"/>
          <p:nvPr/>
        </p:nvSpPr>
        <p:spPr>
          <a:xfrm>
            <a:off x="7344825" y="373042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32</a:t>
            </a:r>
            <a:endParaRPr b="1" sz="1100">
              <a:latin typeface="Nunito"/>
              <a:ea typeface="Nunito"/>
              <a:cs typeface="Nunito"/>
              <a:sym typeface="Nunito"/>
            </a:endParaRPr>
          </a:p>
        </p:txBody>
      </p:sp>
      <p:sp>
        <p:nvSpPr>
          <p:cNvPr id="306" name="Google Shape;306;g12830db6dde_0_207"/>
          <p:cNvSpPr txBox="1"/>
          <p:nvPr/>
        </p:nvSpPr>
        <p:spPr>
          <a:xfrm>
            <a:off x="8098450" y="3605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1</a:t>
            </a:r>
            <a:endParaRPr b="1" sz="1100">
              <a:latin typeface="Nunito"/>
              <a:ea typeface="Nunito"/>
              <a:cs typeface="Nunito"/>
              <a:sym typeface="Nunito"/>
            </a:endParaRPr>
          </a:p>
        </p:txBody>
      </p:sp>
      <p:sp>
        <p:nvSpPr>
          <p:cNvPr id="307" name="Google Shape;307;g12830db6dde_0_207"/>
          <p:cNvSpPr txBox="1"/>
          <p:nvPr/>
        </p:nvSpPr>
        <p:spPr>
          <a:xfrm>
            <a:off x="3826350" y="3959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512</a:t>
            </a:r>
            <a:endParaRPr b="1" sz="1100">
              <a:latin typeface="Nunito"/>
              <a:ea typeface="Nunito"/>
              <a:cs typeface="Nunito"/>
              <a:sym typeface="Nunito"/>
            </a:endParaRPr>
          </a:p>
        </p:txBody>
      </p:sp>
      <p:sp>
        <p:nvSpPr>
          <p:cNvPr id="308" name="Google Shape;308;g12830db6dde_0_207"/>
          <p:cNvSpPr txBox="1"/>
          <p:nvPr/>
        </p:nvSpPr>
        <p:spPr>
          <a:xfrm>
            <a:off x="4498913" y="3959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512</a:t>
            </a:r>
            <a:endParaRPr b="1" sz="1100">
              <a:latin typeface="Nunito"/>
              <a:ea typeface="Nunito"/>
              <a:cs typeface="Nunito"/>
              <a:sym typeface="Nunito"/>
            </a:endParaRPr>
          </a:p>
        </p:txBody>
      </p:sp>
      <p:sp>
        <p:nvSpPr>
          <p:cNvPr id="309" name="Google Shape;309;g12830db6dde_0_207"/>
          <p:cNvSpPr txBox="1"/>
          <p:nvPr/>
        </p:nvSpPr>
        <p:spPr>
          <a:xfrm>
            <a:off x="1845150" y="3605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6</a:t>
            </a:r>
            <a:endParaRPr b="1" sz="1100">
              <a:latin typeface="Nunito"/>
              <a:ea typeface="Nunito"/>
              <a:cs typeface="Nunito"/>
              <a:sym typeface="Nunito"/>
            </a:endParaRPr>
          </a:p>
        </p:txBody>
      </p:sp>
      <p:sp>
        <p:nvSpPr>
          <p:cNvPr id="310" name="Google Shape;310;g12830db6dde_0_207"/>
          <p:cNvSpPr txBox="1"/>
          <p:nvPr/>
        </p:nvSpPr>
        <p:spPr>
          <a:xfrm>
            <a:off x="2443925" y="15964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11" name="Google Shape;311;g12830db6dde_0_207"/>
          <p:cNvSpPr txBox="1"/>
          <p:nvPr/>
        </p:nvSpPr>
        <p:spPr>
          <a:xfrm>
            <a:off x="3160275" y="12889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12" name="Google Shape;312;g12830db6dde_0_207"/>
          <p:cNvSpPr txBox="1"/>
          <p:nvPr/>
        </p:nvSpPr>
        <p:spPr>
          <a:xfrm>
            <a:off x="3748275" y="12889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13" name="Google Shape;313;g12830db6dde_0_207"/>
          <p:cNvSpPr txBox="1"/>
          <p:nvPr/>
        </p:nvSpPr>
        <p:spPr>
          <a:xfrm>
            <a:off x="4414350" y="12889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14" name="Google Shape;314;g12830db6dde_0_207"/>
          <p:cNvSpPr txBox="1"/>
          <p:nvPr/>
        </p:nvSpPr>
        <p:spPr>
          <a:xfrm>
            <a:off x="5123475" y="140810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15" name="Google Shape;315;g12830db6dde_0_207"/>
          <p:cNvSpPr txBox="1"/>
          <p:nvPr/>
        </p:nvSpPr>
        <p:spPr>
          <a:xfrm>
            <a:off x="5796775" y="145160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16" name="Google Shape;316;g12830db6dde_0_207"/>
          <p:cNvSpPr txBox="1"/>
          <p:nvPr/>
        </p:nvSpPr>
        <p:spPr>
          <a:xfrm>
            <a:off x="6545300" y="1517375"/>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17" name="Google Shape;317;g12830db6dde_0_207"/>
          <p:cNvSpPr txBox="1"/>
          <p:nvPr/>
        </p:nvSpPr>
        <p:spPr>
          <a:xfrm>
            <a:off x="7217225" y="15964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18" name="Google Shape;318;g12830db6dde_0_207"/>
          <p:cNvSpPr txBox="1"/>
          <p:nvPr/>
        </p:nvSpPr>
        <p:spPr>
          <a:xfrm>
            <a:off x="-259750" y="2485175"/>
            <a:ext cx="1975200" cy="1200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latin typeface="Nunito"/>
                <a:ea typeface="Nunito"/>
                <a:cs typeface="Nunito"/>
                <a:sym typeface="Nunito"/>
              </a:rPr>
              <a:t>view_count</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channel_subscribers</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channel_videos</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likes</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dislikes</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comment_count</a:t>
            </a:r>
            <a:endParaRPr b="1" sz="11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2830db6dde_0_237"/>
          <p:cNvSpPr txBox="1"/>
          <p:nvPr/>
        </p:nvSpPr>
        <p:spPr>
          <a:xfrm>
            <a:off x="595050" y="373150"/>
            <a:ext cx="655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200"/>
              <a:buFont typeface="Arial"/>
              <a:buNone/>
            </a:pPr>
            <a:r>
              <a:rPr b="1" lang="en" sz="2200">
                <a:solidFill>
                  <a:schemeClr val="accent1"/>
                </a:solidFill>
                <a:latin typeface="Maven Pro"/>
                <a:ea typeface="Maven Pro"/>
                <a:cs typeface="Maven Pro"/>
                <a:sym typeface="Maven Pro"/>
              </a:rPr>
              <a:t>Performance Improvement</a:t>
            </a:r>
            <a:endParaRPr b="1" sz="2200">
              <a:solidFill>
                <a:schemeClr val="accent1"/>
              </a:solidFill>
              <a:latin typeface="Maven Pro"/>
              <a:ea typeface="Maven Pro"/>
              <a:cs typeface="Maven Pro"/>
              <a:sym typeface="Maven Pro"/>
            </a:endParaRPr>
          </a:p>
        </p:txBody>
      </p:sp>
      <p:sp>
        <p:nvSpPr>
          <p:cNvPr id="324" name="Google Shape;324;g12830db6dde_0_237"/>
          <p:cNvSpPr txBox="1"/>
          <p:nvPr/>
        </p:nvSpPr>
        <p:spPr>
          <a:xfrm>
            <a:off x="595050" y="2811275"/>
            <a:ext cx="8179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None/>
            </a:pPr>
            <a:r>
              <a:t/>
            </a:r>
            <a:endParaRPr sz="1350">
              <a:solidFill>
                <a:srgbClr val="212121"/>
              </a:solidFill>
              <a:highlight>
                <a:schemeClr val="lt1"/>
              </a:highlight>
              <a:latin typeface="Nunito"/>
              <a:ea typeface="Nunito"/>
              <a:cs typeface="Nunito"/>
              <a:sym typeface="Nunito"/>
            </a:endParaRPr>
          </a:p>
        </p:txBody>
      </p:sp>
      <p:sp>
        <p:nvSpPr>
          <p:cNvPr id="325" name="Google Shape;325;g12830db6dde_0_237"/>
          <p:cNvSpPr txBox="1"/>
          <p:nvPr/>
        </p:nvSpPr>
        <p:spPr>
          <a:xfrm>
            <a:off x="987200" y="2095900"/>
            <a:ext cx="1212300" cy="400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33.4%</a:t>
            </a:r>
            <a:endParaRPr b="1">
              <a:latin typeface="Open Sans"/>
              <a:ea typeface="Open Sans"/>
              <a:cs typeface="Open Sans"/>
              <a:sym typeface="Open Sans"/>
            </a:endParaRPr>
          </a:p>
        </p:txBody>
      </p:sp>
      <p:pic>
        <p:nvPicPr>
          <p:cNvPr id="326" name="Google Shape;326;g12830db6dde_0_237"/>
          <p:cNvPicPr preferRelativeResize="0"/>
          <p:nvPr/>
        </p:nvPicPr>
        <p:blipFill>
          <a:blip r:embed="rId3">
            <a:alphaModFix/>
          </a:blip>
          <a:stretch>
            <a:fillRect/>
          </a:stretch>
        </p:blipFill>
        <p:spPr>
          <a:xfrm rot="3988608">
            <a:off x="2041550" y="2134625"/>
            <a:ext cx="1541301" cy="854500"/>
          </a:xfrm>
          <a:prstGeom prst="rect">
            <a:avLst/>
          </a:prstGeom>
          <a:noFill/>
          <a:ln>
            <a:noFill/>
          </a:ln>
        </p:spPr>
      </p:pic>
      <p:sp>
        <p:nvSpPr>
          <p:cNvPr id="327" name="Google Shape;327;g12830db6dde_0_237"/>
          <p:cNvSpPr txBox="1"/>
          <p:nvPr/>
        </p:nvSpPr>
        <p:spPr>
          <a:xfrm>
            <a:off x="3408275" y="2750525"/>
            <a:ext cx="1212300" cy="400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28.76%</a:t>
            </a:r>
            <a:endParaRPr b="1">
              <a:latin typeface="Open Sans"/>
              <a:ea typeface="Open Sans"/>
              <a:cs typeface="Open Sans"/>
              <a:sym typeface="Open Sans"/>
            </a:endParaRPr>
          </a:p>
        </p:txBody>
      </p:sp>
      <p:sp>
        <p:nvSpPr>
          <p:cNvPr id="328" name="Google Shape;328;g12830db6dde_0_237"/>
          <p:cNvSpPr txBox="1"/>
          <p:nvPr/>
        </p:nvSpPr>
        <p:spPr>
          <a:xfrm>
            <a:off x="595050" y="1119450"/>
            <a:ext cx="5154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900">
                <a:solidFill>
                  <a:schemeClr val="accent1"/>
                </a:solidFill>
                <a:latin typeface="Maven Pro"/>
                <a:ea typeface="Maven Pro"/>
                <a:cs typeface="Maven Pro"/>
                <a:sym typeface="Maven Pro"/>
              </a:rPr>
              <a:t>Drop in Error Percentage</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2830db6dde_0_250"/>
          <p:cNvSpPr txBox="1"/>
          <p:nvPr/>
        </p:nvSpPr>
        <p:spPr>
          <a:xfrm>
            <a:off x="595050" y="1754850"/>
            <a:ext cx="8179200" cy="262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Keywords are extracted from description of video using SpaCy library</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Text is tokenized to identify person names featuring in the video</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A unique popularity score is computed to account for covariance :</a:t>
            </a:r>
            <a:endParaRPr sz="1350">
              <a:solidFill>
                <a:srgbClr val="212121"/>
              </a:solidFill>
              <a:highlight>
                <a:schemeClr val="lt1"/>
              </a:highlight>
              <a:latin typeface="Nunito"/>
              <a:ea typeface="Nunito"/>
              <a:cs typeface="Nunito"/>
              <a:sym typeface="Nunito"/>
            </a:endParaRPr>
          </a:p>
          <a:p>
            <a:pPr indent="-314325" lvl="1" marL="9144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Amongst people co-occurring together</a:t>
            </a:r>
            <a:endParaRPr sz="1350">
              <a:solidFill>
                <a:srgbClr val="212121"/>
              </a:solidFill>
              <a:highlight>
                <a:schemeClr val="lt1"/>
              </a:highlight>
              <a:latin typeface="Nunito"/>
              <a:ea typeface="Nunito"/>
              <a:cs typeface="Nunito"/>
              <a:sym typeface="Nunito"/>
            </a:endParaRPr>
          </a:p>
          <a:p>
            <a:pPr indent="-314325" lvl="1" marL="9144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Between people and trending days </a:t>
            </a:r>
            <a:endParaRPr sz="1350">
              <a:solidFill>
                <a:srgbClr val="212121"/>
              </a:solidFill>
              <a:highlight>
                <a:schemeClr val="lt1"/>
              </a:highlight>
              <a:latin typeface="Nunito"/>
              <a:ea typeface="Nunito"/>
              <a:cs typeface="Nunito"/>
              <a:sym typeface="Nunito"/>
            </a:endParaRPr>
          </a:p>
          <a:p>
            <a:pPr indent="0" lvl="0" marL="0" marR="0" rtl="0" algn="l">
              <a:lnSpc>
                <a:spcPct val="100000"/>
              </a:lnSpc>
              <a:spcBef>
                <a:spcPts val="600"/>
              </a:spcBef>
              <a:spcAft>
                <a:spcPts val="0"/>
              </a:spcAft>
              <a:buNone/>
            </a:pPr>
            <a:r>
              <a:rPr b="1" lang="en" sz="1350">
                <a:solidFill>
                  <a:srgbClr val="212121"/>
                </a:solidFill>
                <a:highlight>
                  <a:schemeClr val="lt1"/>
                </a:highlight>
                <a:latin typeface="Nunito"/>
                <a:ea typeface="Nunito"/>
                <a:cs typeface="Nunito"/>
                <a:sym typeface="Nunito"/>
              </a:rPr>
              <a:t>Finding</a:t>
            </a:r>
            <a:r>
              <a:rPr lang="en" sz="1350">
                <a:solidFill>
                  <a:srgbClr val="212121"/>
                </a:solidFill>
                <a:highlight>
                  <a:schemeClr val="lt1"/>
                </a:highlight>
                <a:latin typeface="Nunito"/>
                <a:ea typeface="Nunito"/>
                <a:cs typeface="Nunito"/>
                <a:sym typeface="Nunito"/>
              </a:rPr>
              <a:t> : Possibly related entities or popular pairs generate higher popularity </a:t>
            </a:r>
            <a:endParaRPr sz="1350">
              <a:solidFill>
                <a:srgbClr val="212121"/>
              </a:solidFill>
              <a:highlight>
                <a:schemeClr val="lt1"/>
              </a:highlight>
              <a:latin typeface="Nunito"/>
              <a:ea typeface="Nunito"/>
              <a:cs typeface="Nunito"/>
              <a:sym typeface="Nunito"/>
            </a:endParaRPr>
          </a:p>
          <a:p>
            <a:pPr indent="0" lvl="0" marL="457200" marR="0" rtl="0" algn="l">
              <a:lnSpc>
                <a:spcPct val="100000"/>
              </a:lnSpc>
              <a:spcBef>
                <a:spcPts val="600"/>
              </a:spcBef>
              <a:spcAft>
                <a:spcPts val="0"/>
              </a:spcAft>
              <a:buNone/>
            </a:pPr>
            <a:r>
              <a:rPr lang="en" sz="1350">
                <a:solidFill>
                  <a:srgbClr val="212121"/>
                </a:solidFill>
                <a:highlight>
                  <a:schemeClr val="lt1"/>
                </a:highlight>
                <a:latin typeface="Nunito"/>
                <a:ea typeface="Nunito"/>
                <a:cs typeface="Nunito"/>
                <a:sym typeface="Nunito"/>
              </a:rPr>
              <a:t>      score when co-occurring, increases trending days</a:t>
            </a:r>
            <a:endParaRPr sz="1350">
              <a:solidFill>
                <a:srgbClr val="212121"/>
              </a:solidFill>
              <a:highlight>
                <a:schemeClr val="lt1"/>
              </a:highlight>
              <a:latin typeface="Nunito"/>
              <a:ea typeface="Nunito"/>
              <a:cs typeface="Nunito"/>
              <a:sym typeface="Nunito"/>
            </a:endParaRPr>
          </a:p>
        </p:txBody>
      </p:sp>
      <p:sp>
        <p:nvSpPr>
          <p:cNvPr id="334" name="Google Shape;334;g12830db6dde_0_250"/>
          <p:cNvSpPr txBox="1"/>
          <p:nvPr/>
        </p:nvSpPr>
        <p:spPr>
          <a:xfrm>
            <a:off x="595050" y="373150"/>
            <a:ext cx="6566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Keyword Extraction using NLP</a:t>
            </a:r>
            <a:endParaRPr b="0" i="0" sz="1400" u="none" cap="none" strike="noStrike">
              <a:solidFill>
                <a:schemeClr val="accent1"/>
              </a:solidFill>
              <a:latin typeface="Arial"/>
              <a:ea typeface="Arial"/>
              <a:cs typeface="Arial"/>
              <a:sym typeface="Arial"/>
            </a:endParaRPr>
          </a:p>
        </p:txBody>
      </p:sp>
      <p:sp>
        <p:nvSpPr>
          <p:cNvPr id="335" name="Google Shape;335;g12830db6dde_0_250"/>
          <p:cNvSpPr txBox="1"/>
          <p:nvPr/>
        </p:nvSpPr>
        <p:spPr>
          <a:xfrm>
            <a:off x="595050" y="1119450"/>
            <a:ext cx="6185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900">
                <a:solidFill>
                  <a:schemeClr val="accent1"/>
                </a:solidFill>
                <a:latin typeface="Maven Pro"/>
                <a:ea typeface="Maven Pro"/>
                <a:cs typeface="Maven Pro"/>
                <a:sym typeface="Maven Pro"/>
              </a:rPr>
              <a:t>Co-occurrence analysis</a:t>
            </a:r>
            <a:endParaRPr b="0" i="0" sz="1400" u="none" cap="none" strike="noStrike">
              <a:solidFill>
                <a:srgbClr val="000000"/>
              </a:solidFill>
              <a:latin typeface="Open Sans"/>
              <a:ea typeface="Open Sans"/>
              <a:cs typeface="Open Sans"/>
              <a:sym typeface="Open Sans"/>
            </a:endParaRPr>
          </a:p>
        </p:txBody>
      </p:sp>
      <p:sp>
        <p:nvSpPr>
          <p:cNvPr id="336" name="Google Shape;336;g12830db6dde_0_250"/>
          <p:cNvSpPr/>
          <p:nvPr/>
        </p:nvSpPr>
        <p:spPr>
          <a:xfrm>
            <a:off x="508500" y="3691250"/>
            <a:ext cx="6739200" cy="640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2830db6dde_0_273"/>
          <p:cNvSpPr txBox="1"/>
          <p:nvPr/>
        </p:nvSpPr>
        <p:spPr>
          <a:xfrm>
            <a:off x="595050" y="373150"/>
            <a:ext cx="590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200"/>
              <a:buFont typeface="Arial"/>
              <a:buNone/>
            </a:pPr>
            <a:r>
              <a:rPr b="1" lang="en" sz="2200">
                <a:solidFill>
                  <a:schemeClr val="accent1"/>
                </a:solidFill>
                <a:latin typeface="Maven Pro"/>
                <a:ea typeface="Maven Pro"/>
                <a:cs typeface="Maven Pro"/>
                <a:sym typeface="Maven Pro"/>
              </a:rPr>
              <a:t>Adding Input Feature to</a:t>
            </a:r>
            <a:r>
              <a:rPr b="1" lang="en" sz="2200">
                <a:solidFill>
                  <a:schemeClr val="accent1"/>
                </a:solidFill>
                <a:latin typeface="Maven Pro"/>
                <a:ea typeface="Maven Pro"/>
                <a:cs typeface="Maven Pro"/>
                <a:sym typeface="Maven Pro"/>
              </a:rPr>
              <a:t> MLP Regressor</a:t>
            </a:r>
            <a:endParaRPr b="1" sz="2200">
              <a:solidFill>
                <a:schemeClr val="accent1"/>
              </a:solidFill>
              <a:latin typeface="Maven Pro"/>
              <a:ea typeface="Maven Pro"/>
              <a:cs typeface="Maven Pro"/>
              <a:sym typeface="Maven Pro"/>
            </a:endParaRPr>
          </a:p>
        </p:txBody>
      </p:sp>
      <p:sp>
        <p:nvSpPr>
          <p:cNvPr id="342" name="Google Shape;342;g12830db6dde_0_273"/>
          <p:cNvSpPr txBox="1"/>
          <p:nvPr/>
        </p:nvSpPr>
        <p:spPr>
          <a:xfrm>
            <a:off x="1103475" y="1119450"/>
            <a:ext cx="51546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900">
                <a:solidFill>
                  <a:schemeClr val="accent1"/>
                </a:solidFill>
                <a:latin typeface="Maven Pro"/>
                <a:ea typeface="Maven Pro"/>
                <a:cs typeface="Maven Pro"/>
                <a:sym typeface="Maven Pro"/>
              </a:rPr>
              <a:t> </a:t>
            </a:r>
            <a:endParaRPr b="0" i="0" sz="1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43" name="Google Shape;343;g12830db6dde_0_273"/>
          <p:cNvSpPr txBox="1"/>
          <p:nvPr/>
        </p:nvSpPr>
        <p:spPr>
          <a:xfrm>
            <a:off x="595050" y="1087100"/>
            <a:ext cx="5154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900">
                <a:solidFill>
                  <a:schemeClr val="accent1"/>
                </a:solidFill>
                <a:latin typeface="Maven Pro"/>
                <a:ea typeface="Maven Pro"/>
                <a:cs typeface="Maven Pro"/>
                <a:sym typeface="Maven Pro"/>
              </a:rPr>
              <a:t>Architecture</a:t>
            </a:r>
            <a:endParaRPr b="0" i="0" sz="1400" u="none" cap="none" strike="noStrike">
              <a:solidFill>
                <a:srgbClr val="000000"/>
              </a:solidFill>
              <a:latin typeface="Open Sans"/>
              <a:ea typeface="Open Sans"/>
              <a:cs typeface="Open Sans"/>
              <a:sym typeface="Open Sans"/>
            </a:endParaRPr>
          </a:p>
        </p:txBody>
      </p:sp>
      <p:grpSp>
        <p:nvGrpSpPr>
          <p:cNvPr id="344" name="Google Shape;344;g12830db6dde_0_273"/>
          <p:cNvGrpSpPr/>
          <p:nvPr/>
        </p:nvGrpSpPr>
        <p:grpSpPr>
          <a:xfrm>
            <a:off x="1845150" y="1754850"/>
            <a:ext cx="6495375" cy="2277625"/>
            <a:chOff x="513325" y="1873025"/>
            <a:chExt cx="6495375" cy="2277625"/>
          </a:xfrm>
        </p:grpSpPr>
        <p:sp>
          <p:nvSpPr>
            <p:cNvPr id="345" name="Google Shape;345;g12830db6dde_0_273"/>
            <p:cNvSpPr/>
            <p:nvPr/>
          </p:nvSpPr>
          <p:spPr>
            <a:xfrm>
              <a:off x="513325" y="2502250"/>
              <a:ext cx="278100" cy="1208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P</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U</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T</a:t>
              </a:r>
              <a:endParaRPr>
                <a:latin typeface="Nunito"/>
                <a:ea typeface="Nunito"/>
                <a:cs typeface="Nunito"/>
                <a:sym typeface="Nunito"/>
              </a:endParaRPr>
            </a:p>
          </p:txBody>
        </p:sp>
        <p:sp>
          <p:nvSpPr>
            <p:cNvPr id="346" name="Google Shape;346;g12830db6dde_0_273"/>
            <p:cNvSpPr/>
            <p:nvPr/>
          </p:nvSpPr>
          <p:spPr>
            <a:xfrm>
              <a:off x="1211075" y="2220150"/>
              <a:ext cx="278100" cy="1683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347" name="Google Shape;347;g12830db6dde_0_273"/>
            <p:cNvSpPr/>
            <p:nvPr/>
          </p:nvSpPr>
          <p:spPr>
            <a:xfrm>
              <a:off x="1908825" y="1873050"/>
              <a:ext cx="278100" cy="2277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HI</a:t>
              </a:r>
              <a:endParaRPr/>
            </a:p>
            <a:p>
              <a:pPr indent="0" lvl="0" marL="0" rtl="0" algn="ctr">
                <a:spcBef>
                  <a:spcPts val="0"/>
                </a:spcBef>
                <a:spcAft>
                  <a:spcPts val="0"/>
                </a:spcAft>
                <a:buNone/>
              </a:pPr>
              <a:r>
                <a:rPr lang="en"/>
                <a:t>D</a:t>
              </a:r>
              <a:endParaRPr/>
            </a:p>
            <a:p>
              <a:pPr indent="0" lvl="0" marL="0" rtl="0" algn="ctr">
                <a:spcBef>
                  <a:spcPts val="0"/>
                </a:spcBef>
                <a:spcAft>
                  <a:spcPts val="0"/>
                </a:spcAft>
                <a:buNone/>
              </a:pPr>
              <a:r>
                <a:rPr lang="en"/>
                <a:t>D</a:t>
              </a:r>
              <a:endParaRPr/>
            </a:p>
            <a:p>
              <a:pPr indent="0" lvl="0" marL="0" rtl="0" algn="ctr">
                <a:spcBef>
                  <a:spcPts val="0"/>
                </a:spcBef>
                <a:spcAft>
                  <a:spcPts val="0"/>
                </a:spcAft>
                <a:buNone/>
              </a:pPr>
              <a:r>
                <a:rPr lang="en"/>
                <a:t>E</a:t>
              </a:r>
              <a:endParaRPr/>
            </a:p>
            <a:p>
              <a:pPr indent="0" lvl="0" marL="0" rtl="0" algn="ctr">
                <a:spcBef>
                  <a:spcPts val="0"/>
                </a:spcBef>
                <a:spcAft>
                  <a:spcPts val="0"/>
                </a:spcAft>
                <a:buNone/>
              </a:pPr>
              <a:r>
                <a:rPr lang="en"/>
                <a:t>N</a:t>
              </a:r>
              <a:endParaRPr/>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2</a:t>
              </a:r>
              <a:endParaRPr/>
            </a:p>
          </p:txBody>
        </p:sp>
        <p:sp>
          <p:nvSpPr>
            <p:cNvPr id="348" name="Google Shape;348;g12830db6dde_0_273"/>
            <p:cNvSpPr/>
            <p:nvPr/>
          </p:nvSpPr>
          <p:spPr>
            <a:xfrm>
              <a:off x="2543700" y="1873025"/>
              <a:ext cx="278100" cy="2277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349" name="Google Shape;349;g12830db6dde_0_273"/>
            <p:cNvSpPr/>
            <p:nvPr/>
          </p:nvSpPr>
          <p:spPr>
            <a:xfrm>
              <a:off x="3240088" y="1873025"/>
              <a:ext cx="278100" cy="22776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4</a:t>
              </a:r>
              <a:endParaRPr>
                <a:latin typeface="Nunito"/>
                <a:ea typeface="Nunito"/>
                <a:cs typeface="Nunito"/>
                <a:sym typeface="Nunito"/>
              </a:endParaRPr>
            </a:p>
          </p:txBody>
        </p:sp>
        <p:sp>
          <p:nvSpPr>
            <p:cNvPr id="350" name="Google Shape;350;g12830db6dde_0_273"/>
            <p:cNvSpPr/>
            <p:nvPr/>
          </p:nvSpPr>
          <p:spPr>
            <a:xfrm>
              <a:off x="3924725" y="1988401"/>
              <a:ext cx="278100" cy="2096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351" name="Google Shape;351;g12830db6dde_0_273"/>
            <p:cNvSpPr/>
            <p:nvPr/>
          </p:nvSpPr>
          <p:spPr>
            <a:xfrm>
              <a:off x="4607875" y="2032200"/>
              <a:ext cx="278100" cy="1964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t>6</a:t>
              </a:r>
              <a:endParaRPr/>
            </a:p>
          </p:txBody>
        </p:sp>
        <p:sp>
          <p:nvSpPr>
            <p:cNvPr id="352" name="Google Shape;352;g12830db6dde_0_273"/>
            <p:cNvSpPr/>
            <p:nvPr/>
          </p:nvSpPr>
          <p:spPr>
            <a:xfrm>
              <a:off x="5322800" y="2114250"/>
              <a:ext cx="278100" cy="1824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sp>
          <p:nvSpPr>
            <p:cNvPr id="353" name="Google Shape;353;g12830db6dde_0_273"/>
            <p:cNvSpPr/>
            <p:nvPr/>
          </p:nvSpPr>
          <p:spPr>
            <a:xfrm>
              <a:off x="6028150" y="2184650"/>
              <a:ext cx="278100" cy="1706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HI</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N</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8</a:t>
              </a:r>
              <a:endParaRPr>
                <a:latin typeface="Nunito"/>
                <a:ea typeface="Nunito"/>
                <a:cs typeface="Nunito"/>
                <a:sym typeface="Nunito"/>
              </a:endParaRPr>
            </a:p>
          </p:txBody>
        </p:sp>
        <p:sp>
          <p:nvSpPr>
            <p:cNvPr id="354" name="Google Shape;354;g12830db6dde_0_273"/>
            <p:cNvSpPr/>
            <p:nvPr/>
          </p:nvSpPr>
          <p:spPr>
            <a:xfrm>
              <a:off x="6730600" y="2371350"/>
              <a:ext cx="278100" cy="13806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O</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U</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P</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U</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T</a:t>
              </a:r>
              <a:endParaRPr>
                <a:latin typeface="Nunito"/>
                <a:ea typeface="Nunito"/>
                <a:cs typeface="Nunito"/>
                <a:sym typeface="Nunito"/>
              </a:endParaRPr>
            </a:p>
          </p:txBody>
        </p:sp>
        <p:sp>
          <p:nvSpPr>
            <p:cNvPr id="355" name="Google Shape;355;g12830db6dde_0_273"/>
            <p:cNvSpPr/>
            <p:nvPr/>
          </p:nvSpPr>
          <p:spPr>
            <a:xfrm>
              <a:off x="830100"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12830db6dde_0_273"/>
            <p:cNvSpPr/>
            <p:nvPr/>
          </p:nvSpPr>
          <p:spPr>
            <a:xfrm>
              <a:off x="1527850"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12830db6dde_0_273"/>
            <p:cNvSpPr/>
            <p:nvPr/>
          </p:nvSpPr>
          <p:spPr>
            <a:xfrm>
              <a:off x="2186925"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2830db6dde_0_273"/>
            <p:cNvSpPr/>
            <p:nvPr/>
          </p:nvSpPr>
          <p:spPr>
            <a:xfrm>
              <a:off x="2850350"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2830db6dde_0_273"/>
            <p:cNvSpPr/>
            <p:nvPr/>
          </p:nvSpPr>
          <p:spPr>
            <a:xfrm>
              <a:off x="3565638"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12830db6dde_0_273"/>
            <p:cNvSpPr/>
            <p:nvPr/>
          </p:nvSpPr>
          <p:spPr>
            <a:xfrm>
              <a:off x="4234200" y="305830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12830db6dde_0_273"/>
            <p:cNvSpPr/>
            <p:nvPr/>
          </p:nvSpPr>
          <p:spPr>
            <a:xfrm>
              <a:off x="4944338" y="301015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12830db6dde_0_273"/>
            <p:cNvSpPr/>
            <p:nvPr/>
          </p:nvSpPr>
          <p:spPr>
            <a:xfrm>
              <a:off x="5643375" y="301015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12830db6dde_0_273"/>
            <p:cNvSpPr/>
            <p:nvPr/>
          </p:nvSpPr>
          <p:spPr>
            <a:xfrm>
              <a:off x="6365163" y="2965350"/>
              <a:ext cx="342300" cy="19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g12830db6dde_0_273"/>
          <p:cNvSpPr txBox="1"/>
          <p:nvPr/>
        </p:nvSpPr>
        <p:spPr>
          <a:xfrm>
            <a:off x="2443925" y="373042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256</a:t>
            </a:r>
            <a:endParaRPr b="1" sz="1100">
              <a:latin typeface="Nunito"/>
              <a:ea typeface="Nunito"/>
              <a:cs typeface="Nunito"/>
              <a:sym typeface="Nunito"/>
            </a:endParaRPr>
          </a:p>
        </p:txBody>
      </p:sp>
      <p:sp>
        <p:nvSpPr>
          <p:cNvPr id="365" name="Google Shape;365;g12830db6dde_0_273"/>
          <p:cNvSpPr txBox="1"/>
          <p:nvPr/>
        </p:nvSpPr>
        <p:spPr>
          <a:xfrm>
            <a:off x="3160275" y="3959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512</a:t>
            </a:r>
            <a:endParaRPr b="1" sz="1100">
              <a:latin typeface="Nunito"/>
              <a:ea typeface="Nunito"/>
              <a:cs typeface="Nunito"/>
              <a:sym typeface="Nunito"/>
            </a:endParaRPr>
          </a:p>
        </p:txBody>
      </p:sp>
      <p:sp>
        <p:nvSpPr>
          <p:cNvPr id="366" name="Google Shape;366;g12830db6dde_0_273"/>
          <p:cNvSpPr txBox="1"/>
          <p:nvPr/>
        </p:nvSpPr>
        <p:spPr>
          <a:xfrm>
            <a:off x="5208763" y="39368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256</a:t>
            </a:r>
            <a:endParaRPr b="1" sz="1100">
              <a:latin typeface="Nunito"/>
              <a:ea typeface="Nunito"/>
              <a:cs typeface="Nunito"/>
              <a:sym typeface="Nunito"/>
            </a:endParaRPr>
          </a:p>
        </p:txBody>
      </p:sp>
      <p:sp>
        <p:nvSpPr>
          <p:cNvPr id="367" name="Google Shape;367;g12830db6dde_0_273"/>
          <p:cNvSpPr txBox="1"/>
          <p:nvPr/>
        </p:nvSpPr>
        <p:spPr>
          <a:xfrm>
            <a:off x="5837575" y="3844500"/>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128</a:t>
            </a:r>
            <a:endParaRPr b="1" sz="1100">
              <a:latin typeface="Nunito"/>
              <a:ea typeface="Nunito"/>
              <a:cs typeface="Nunito"/>
              <a:sym typeface="Nunito"/>
            </a:endParaRPr>
          </a:p>
        </p:txBody>
      </p:sp>
      <p:sp>
        <p:nvSpPr>
          <p:cNvPr id="368" name="Google Shape;368;g12830db6dde_0_273"/>
          <p:cNvSpPr txBox="1"/>
          <p:nvPr/>
        </p:nvSpPr>
        <p:spPr>
          <a:xfrm>
            <a:off x="6591200" y="3792550"/>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64</a:t>
            </a:r>
            <a:endParaRPr b="1" sz="1100">
              <a:latin typeface="Nunito"/>
              <a:ea typeface="Nunito"/>
              <a:cs typeface="Nunito"/>
              <a:sym typeface="Nunito"/>
            </a:endParaRPr>
          </a:p>
        </p:txBody>
      </p:sp>
      <p:sp>
        <p:nvSpPr>
          <p:cNvPr id="369" name="Google Shape;369;g12830db6dde_0_273"/>
          <p:cNvSpPr txBox="1"/>
          <p:nvPr/>
        </p:nvSpPr>
        <p:spPr>
          <a:xfrm>
            <a:off x="7344825" y="373042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32</a:t>
            </a:r>
            <a:endParaRPr b="1" sz="1100">
              <a:latin typeface="Nunito"/>
              <a:ea typeface="Nunito"/>
              <a:cs typeface="Nunito"/>
              <a:sym typeface="Nunito"/>
            </a:endParaRPr>
          </a:p>
        </p:txBody>
      </p:sp>
      <p:sp>
        <p:nvSpPr>
          <p:cNvPr id="370" name="Google Shape;370;g12830db6dde_0_273"/>
          <p:cNvSpPr txBox="1"/>
          <p:nvPr/>
        </p:nvSpPr>
        <p:spPr>
          <a:xfrm>
            <a:off x="8098450" y="3605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1</a:t>
            </a:r>
            <a:endParaRPr b="1" sz="1100">
              <a:latin typeface="Nunito"/>
              <a:ea typeface="Nunito"/>
              <a:cs typeface="Nunito"/>
              <a:sym typeface="Nunito"/>
            </a:endParaRPr>
          </a:p>
        </p:txBody>
      </p:sp>
      <p:sp>
        <p:nvSpPr>
          <p:cNvPr id="371" name="Google Shape;371;g12830db6dde_0_273"/>
          <p:cNvSpPr txBox="1"/>
          <p:nvPr/>
        </p:nvSpPr>
        <p:spPr>
          <a:xfrm>
            <a:off x="3826350" y="3959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512</a:t>
            </a:r>
            <a:endParaRPr b="1" sz="1100">
              <a:latin typeface="Nunito"/>
              <a:ea typeface="Nunito"/>
              <a:cs typeface="Nunito"/>
              <a:sym typeface="Nunito"/>
            </a:endParaRPr>
          </a:p>
        </p:txBody>
      </p:sp>
      <p:sp>
        <p:nvSpPr>
          <p:cNvPr id="372" name="Google Shape;372;g12830db6dde_0_273"/>
          <p:cNvSpPr txBox="1"/>
          <p:nvPr/>
        </p:nvSpPr>
        <p:spPr>
          <a:xfrm>
            <a:off x="4498913" y="3959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512</a:t>
            </a:r>
            <a:endParaRPr b="1" sz="1100">
              <a:latin typeface="Nunito"/>
              <a:ea typeface="Nunito"/>
              <a:cs typeface="Nunito"/>
              <a:sym typeface="Nunito"/>
            </a:endParaRPr>
          </a:p>
        </p:txBody>
      </p:sp>
      <p:sp>
        <p:nvSpPr>
          <p:cNvPr id="373" name="Google Shape;373;g12830db6dde_0_273"/>
          <p:cNvSpPr txBox="1"/>
          <p:nvPr/>
        </p:nvSpPr>
        <p:spPr>
          <a:xfrm>
            <a:off x="1845150" y="3605975"/>
            <a:ext cx="5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Nunito"/>
                <a:ea typeface="Nunito"/>
                <a:cs typeface="Nunito"/>
                <a:sym typeface="Nunito"/>
              </a:rPr>
              <a:t>7</a:t>
            </a:r>
            <a:endParaRPr b="1" sz="1100">
              <a:solidFill>
                <a:schemeClr val="accent1"/>
              </a:solidFill>
              <a:latin typeface="Nunito"/>
              <a:ea typeface="Nunito"/>
              <a:cs typeface="Nunito"/>
              <a:sym typeface="Nunito"/>
            </a:endParaRPr>
          </a:p>
        </p:txBody>
      </p:sp>
      <p:sp>
        <p:nvSpPr>
          <p:cNvPr id="374" name="Google Shape;374;g12830db6dde_0_273"/>
          <p:cNvSpPr txBox="1"/>
          <p:nvPr/>
        </p:nvSpPr>
        <p:spPr>
          <a:xfrm>
            <a:off x="2443925" y="15964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75" name="Google Shape;375;g12830db6dde_0_273"/>
          <p:cNvSpPr txBox="1"/>
          <p:nvPr/>
        </p:nvSpPr>
        <p:spPr>
          <a:xfrm>
            <a:off x="3160275" y="12889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76" name="Google Shape;376;g12830db6dde_0_273"/>
          <p:cNvSpPr txBox="1"/>
          <p:nvPr/>
        </p:nvSpPr>
        <p:spPr>
          <a:xfrm>
            <a:off x="3748275" y="12889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77" name="Google Shape;377;g12830db6dde_0_273"/>
          <p:cNvSpPr txBox="1"/>
          <p:nvPr/>
        </p:nvSpPr>
        <p:spPr>
          <a:xfrm>
            <a:off x="4414350" y="12889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78" name="Google Shape;378;g12830db6dde_0_273"/>
          <p:cNvSpPr txBox="1"/>
          <p:nvPr/>
        </p:nvSpPr>
        <p:spPr>
          <a:xfrm>
            <a:off x="5123475" y="140810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79" name="Google Shape;379;g12830db6dde_0_273"/>
          <p:cNvSpPr txBox="1"/>
          <p:nvPr/>
        </p:nvSpPr>
        <p:spPr>
          <a:xfrm>
            <a:off x="5796775" y="145160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80" name="Google Shape;380;g12830db6dde_0_273"/>
          <p:cNvSpPr txBox="1"/>
          <p:nvPr/>
        </p:nvSpPr>
        <p:spPr>
          <a:xfrm>
            <a:off x="6545300" y="1517375"/>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81" name="Google Shape;381;g12830db6dde_0_273"/>
          <p:cNvSpPr txBox="1"/>
          <p:nvPr/>
        </p:nvSpPr>
        <p:spPr>
          <a:xfrm>
            <a:off x="7217225" y="1596450"/>
            <a:ext cx="58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Nunito"/>
                <a:ea typeface="Nunito"/>
                <a:cs typeface="Nunito"/>
                <a:sym typeface="Nunito"/>
              </a:rPr>
              <a:t>Leaky ReLu</a:t>
            </a:r>
            <a:endParaRPr b="1" sz="1100">
              <a:latin typeface="Nunito"/>
              <a:ea typeface="Nunito"/>
              <a:cs typeface="Nunito"/>
              <a:sym typeface="Nunito"/>
            </a:endParaRPr>
          </a:p>
        </p:txBody>
      </p:sp>
      <p:sp>
        <p:nvSpPr>
          <p:cNvPr id="382" name="Google Shape;382;g12830db6dde_0_273"/>
          <p:cNvSpPr txBox="1"/>
          <p:nvPr/>
        </p:nvSpPr>
        <p:spPr>
          <a:xfrm>
            <a:off x="-268400" y="2308675"/>
            <a:ext cx="1975200" cy="1369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latin typeface="Nunito"/>
                <a:ea typeface="Nunito"/>
                <a:cs typeface="Nunito"/>
                <a:sym typeface="Nunito"/>
              </a:rPr>
              <a:t>view_count</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channel_subscribers</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channel_videos</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likes</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dislikes</a:t>
            </a:r>
            <a:endParaRPr b="1" sz="1100">
              <a:latin typeface="Nunito"/>
              <a:ea typeface="Nunito"/>
              <a:cs typeface="Nunito"/>
              <a:sym typeface="Nunito"/>
            </a:endParaRPr>
          </a:p>
          <a:p>
            <a:pPr indent="0" lvl="0" marL="0" rtl="0" algn="r">
              <a:spcBef>
                <a:spcPts val="0"/>
              </a:spcBef>
              <a:spcAft>
                <a:spcPts val="0"/>
              </a:spcAft>
              <a:buNone/>
            </a:pPr>
            <a:r>
              <a:rPr b="1" lang="en" sz="1100">
                <a:latin typeface="Nunito"/>
                <a:ea typeface="Nunito"/>
                <a:cs typeface="Nunito"/>
                <a:sym typeface="Nunito"/>
              </a:rPr>
              <a:t>comment_count</a:t>
            </a:r>
            <a:endParaRPr b="1" sz="1100">
              <a:latin typeface="Nunito"/>
              <a:ea typeface="Nunito"/>
              <a:cs typeface="Nunito"/>
              <a:sym typeface="Nunito"/>
            </a:endParaRPr>
          </a:p>
          <a:p>
            <a:pPr indent="0" lvl="0" marL="0" rtl="0" algn="r">
              <a:spcBef>
                <a:spcPts val="0"/>
              </a:spcBef>
              <a:spcAft>
                <a:spcPts val="0"/>
              </a:spcAft>
              <a:buNone/>
            </a:pPr>
            <a:r>
              <a:rPr b="1" lang="en" sz="1100">
                <a:solidFill>
                  <a:schemeClr val="accent1"/>
                </a:solidFill>
                <a:latin typeface="Nunito"/>
                <a:ea typeface="Nunito"/>
                <a:cs typeface="Nunito"/>
                <a:sym typeface="Nunito"/>
              </a:rPr>
              <a:t>popularity_score</a:t>
            </a:r>
            <a:endParaRPr b="1" sz="1100">
              <a:solidFill>
                <a:schemeClr val="accent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2830db6dde_0_215"/>
          <p:cNvSpPr txBox="1"/>
          <p:nvPr/>
        </p:nvSpPr>
        <p:spPr>
          <a:xfrm>
            <a:off x="595050" y="373150"/>
            <a:ext cx="655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200"/>
              <a:buFont typeface="Arial"/>
              <a:buNone/>
            </a:pPr>
            <a:r>
              <a:rPr b="1" lang="en" sz="2200">
                <a:solidFill>
                  <a:schemeClr val="accent1"/>
                </a:solidFill>
                <a:latin typeface="Maven Pro"/>
                <a:ea typeface="Maven Pro"/>
                <a:cs typeface="Maven Pro"/>
                <a:sym typeface="Maven Pro"/>
              </a:rPr>
              <a:t>Performance Improvement</a:t>
            </a:r>
            <a:endParaRPr b="1" sz="2200">
              <a:solidFill>
                <a:schemeClr val="accent1"/>
              </a:solidFill>
              <a:latin typeface="Maven Pro"/>
              <a:ea typeface="Maven Pro"/>
              <a:cs typeface="Maven Pro"/>
              <a:sym typeface="Maven Pro"/>
            </a:endParaRPr>
          </a:p>
        </p:txBody>
      </p:sp>
      <p:sp>
        <p:nvSpPr>
          <p:cNvPr id="388" name="Google Shape;388;g12830db6dde_0_215"/>
          <p:cNvSpPr txBox="1"/>
          <p:nvPr/>
        </p:nvSpPr>
        <p:spPr>
          <a:xfrm>
            <a:off x="439200" y="2655425"/>
            <a:ext cx="8179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None/>
            </a:pPr>
            <a:r>
              <a:t/>
            </a:r>
            <a:endParaRPr sz="1350">
              <a:solidFill>
                <a:srgbClr val="212121"/>
              </a:solidFill>
              <a:highlight>
                <a:schemeClr val="lt1"/>
              </a:highlight>
              <a:latin typeface="Nunito"/>
              <a:ea typeface="Nunito"/>
              <a:cs typeface="Nunito"/>
              <a:sym typeface="Nunito"/>
            </a:endParaRPr>
          </a:p>
        </p:txBody>
      </p:sp>
      <p:sp>
        <p:nvSpPr>
          <p:cNvPr id="389" name="Google Shape;389;g12830db6dde_0_215"/>
          <p:cNvSpPr txBox="1"/>
          <p:nvPr/>
        </p:nvSpPr>
        <p:spPr>
          <a:xfrm>
            <a:off x="831350" y="1940050"/>
            <a:ext cx="1212300" cy="400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33.4%</a:t>
            </a:r>
            <a:endParaRPr b="1">
              <a:latin typeface="Open Sans"/>
              <a:ea typeface="Open Sans"/>
              <a:cs typeface="Open Sans"/>
              <a:sym typeface="Open Sans"/>
            </a:endParaRPr>
          </a:p>
        </p:txBody>
      </p:sp>
      <p:pic>
        <p:nvPicPr>
          <p:cNvPr id="390" name="Google Shape;390;g12830db6dde_0_215"/>
          <p:cNvPicPr preferRelativeResize="0"/>
          <p:nvPr/>
        </p:nvPicPr>
        <p:blipFill>
          <a:blip r:embed="rId3">
            <a:alphaModFix/>
          </a:blip>
          <a:stretch>
            <a:fillRect/>
          </a:stretch>
        </p:blipFill>
        <p:spPr>
          <a:xfrm rot="3988608">
            <a:off x="1885700" y="1978775"/>
            <a:ext cx="1541301" cy="854500"/>
          </a:xfrm>
          <a:prstGeom prst="rect">
            <a:avLst/>
          </a:prstGeom>
          <a:noFill/>
          <a:ln>
            <a:noFill/>
          </a:ln>
        </p:spPr>
      </p:pic>
      <p:sp>
        <p:nvSpPr>
          <p:cNvPr id="391" name="Google Shape;391;g12830db6dde_0_215"/>
          <p:cNvSpPr txBox="1"/>
          <p:nvPr/>
        </p:nvSpPr>
        <p:spPr>
          <a:xfrm>
            <a:off x="3252425" y="2594675"/>
            <a:ext cx="1212300" cy="400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28.76%</a:t>
            </a:r>
            <a:endParaRPr b="1">
              <a:latin typeface="Open Sans"/>
              <a:ea typeface="Open Sans"/>
              <a:cs typeface="Open Sans"/>
              <a:sym typeface="Open Sans"/>
            </a:endParaRPr>
          </a:p>
        </p:txBody>
      </p:sp>
      <p:pic>
        <p:nvPicPr>
          <p:cNvPr id="392" name="Google Shape;392;g12830db6dde_0_215"/>
          <p:cNvPicPr preferRelativeResize="0"/>
          <p:nvPr/>
        </p:nvPicPr>
        <p:blipFill>
          <a:blip r:embed="rId3">
            <a:alphaModFix/>
          </a:blip>
          <a:stretch>
            <a:fillRect/>
          </a:stretch>
        </p:blipFill>
        <p:spPr>
          <a:xfrm rot="3988608">
            <a:off x="4344825" y="2651675"/>
            <a:ext cx="1541301" cy="854500"/>
          </a:xfrm>
          <a:prstGeom prst="rect">
            <a:avLst/>
          </a:prstGeom>
          <a:noFill/>
          <a:ln>
            <a:noFill/>
          </a:ln>
        </p:spPr>
      </p:pic>
      <p:sp>
        <p:nvSpPr>
          <p:cNvPr id="393" name="Google Shape;393;g12830db6dde_0_215"/>
          <p:cNvSpPr txBox="1"/>
          <p:nvPr/>
        </p:nvSpPr>
        <p:spPr>
          <a:xfrm>
            <a:off x="5698225" y="3192175"/>
            <a:ext cx="1212300" cy="400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27</a:t>
            </a:r>
            <a:r>
              <a:rPr b="1" lang="en">
                <a:latin typeface="Open Sans"/>
                <a:ea typeface="Open Sans"/>
                <a:cs typeface="Open Sans"/>
                <a:sym typeface="Open Sans"/>
              </a:rPr>
              <a:t>.75%</a:t>
            </a:r>
            <a:endParaRPr b="1">
              <a:latin typeface="Open Sans"/>
              <a:ea typeface="Open Sans"/>
              <a:cs typeface="Open Sans"/>
              <a:sym typeface="Open Sans"/>
            </a:endParaRPr>
          </a:p>
        </p:txBody>
      </p:sp>
      <p:sp>
        <p:nvSpPr>
          <p:cNvPr id="394" name="Google Shape;394;g12830db6dde_0_215"/>
          <p:cNvSpPr txBox="1"/>
          <p:nvPr/>
        </p:nvSpPr>
        <p:spPr>
          <a:xfrm>
            <a:off x="595050" y="1110775"/>
            <a:ext cx="5154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900">
                <a:solidFill>
                  <a:schemeClr val="accent1"/>
                </a:solidFill>
                <a:latin typeface="Maven Pro"/>
                <a:ea typeface="Maven Pro"/>
                <a:cs typeface="Maven Pro"/>
                <a:sym typeface="Maven Pro"/>
              </a:rPr>
              <a:t>Drop in Error Percentage</a:t>
            </a:r>
            <a:endParaRPr b="0" i="0" sz="1400" u="none" cap="none" strike="noStrike">
              <a:solidFill>
                <a:srgbClr val="000000"/>
              </a:solidFill>
              <a:latin typeface="Open Sans"/>
              <a:ea typeface="Open Sans"/>
              <a:cs typeface="Open Sans"/>
              <a:sym typeface="Open Sans"/>
            </a:endParaRPr>
          </a:p>
        </p:txBody>
      </p:sp>
      <p:pic>
        <p:nvPicPr>
          <p:cNvPr id="395" name="Google Shape;395;g12830db6dde_0_215"/>
          <p:cNvPicPr preferRelativeResize="0"/>
          <p:nvPr/>
        </p:nvPicPr>
        <p:blipFill>
          <a:blip r:embed="rId4">
            <a:alphaModFix/>
          </a:blip>
          <a:stretch>
            <a:fillRect/>
          </a:stretch>
        </p:blipFill>
        <p:spPr>
          <a:xfrm>
            <a:off x="7209600" y="3592375"/>
            <a:ext cx="523200" cy="523200"/>
          </a:xfrm>
          <a:prstGeom prst="rect">
            <a:avLst/>
          </a:prstGeom>
          <a:noFill/>
          <a:ln>
            <a:noFill/>
          </a:ln>
        </p:spPr>
      </p:pic>
      <p:sp>
        <p:nvSpPr>
          <p:cNvPr id="396" name="Google Shape;396;g12830db6dde_0_215"/>
          <p:cNvSpPr txBox="1"/>
          <p:nvPr/>
        </p:nvSpPr>
        <p:spPr>
          <a:xfrm>
            <a:off x="5273450" y="3758425"/>
            <a:ext cx="205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Accuracy : 72.25%</a:t>
            </a:r>
            <a:endParaRPr b="1">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2830db6dde_0_345"/>
          <p:cNvSpPr txBox="1"/>
          <p:nvPr/>
        </p:nvSpPr>
        <p:spPr>
          <a:xfrm>
            <a:off x="750900" y="156675"/>
            <a:ext cx="5154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Data Correlation Analysis</a:t>
            </a:r>
            <a:endParaRPr b="0" i="0" sz="1400" u="none" cap="none" strike="noStrike">
              <a:solidFill>
                <a:schemeClr val="accent1"/>
              </a:solidFill>
              <a:latin typeface="Arial"/>
              <a:ea typeface="Arial"/>
              <a:cs typeface="Arial"/>
              <a:sym typeface="Arial"/>
            </a:endParaRPr>
          </a:p>
        </p:txBody>
      </p:sp>
      <p:sp>
        <p:nvSpPr>
          <p:cNvPr id="402" name="Google Shape;402;g12830db6dde_0_345"/>
          <p:cNvSpPr txBox="1"/>
          <p:nvPr/>
        </p:nvSpPr>
        <p:spPr>
          <a:xfrm>
            <a:off x="814025" y="3585250"/>
            <a:ext cx="74901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Nunito"/>
                <a:ea typeface="Nunito"/>
                <a:cs typeface="Nunito"/>
                <a:sym typeface="Nunito"/>
              </a:rPr>
              <a:t>‘Popularity’ is now the </a:t>
            </a:r>
            <a:r>
              <a:rPr b="1" lang="en" sz="1300">
                <a:latin typeface="Nunito"/>
                <a:ea typeface="Nunito"/>
                <a:cs typeface="Nunito"/>
                <a:sym typeface="Nunito"/>
              </a:rPr>
              <a:t>third most relevant feature</a:t>
            </a:r>
            <a:r>
              <a:rPr lang="en" sz="1300">
                <a:latin typeface="Nunito"/>
                <a:ea typeface="Nunito"/>
                <a:cs typeface="Nunito"/>
                <a:sym typeface="Nunito"/>
              </a:rPr>
              <a:t> contributing to explain trending_days</a:t>
            </a:r>
            <a:endParaRPr sz="13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Nunito"/>
                <a:ea typeface="Nunito"/>
                <a:cs typeface="Nunito"/>
                <a:sym typeface="Nunito"/>
              </a:rPr>
              <a:t>‘Channel subscribers’ is</a:t>
            </a:r>
            <a:r>
              <a:rPr lang="en" sz="1300">
                <a:solidFill>
                  <a:schemeClr val="dk1"/>
                </a:solidFill>
                <a:latin typeface="Nunito"/>
                <a:ea typeface="Nunito"/>
                <a:cs typeface="Nunito"/>
                <a:sym typeface="Nunito"/>
              </a:rPr>
              <a:t> now the </a:t>
            </a:r>
            <a:r>
              <a:rPr b="1" lang="en" sz="1300">
                <a:solidFill>
                  <a:schemeClr val="dk1"/>
                </a:solidFill>
                <a:latin typeface="Nunito"/>
                <a:ea typeface="Nunito"/>
                <a:cs typeface="Nunito"/>
                <a:sym typeface="Nunito"/>
              </a:rPr>
              <a:t>fifth most relevant feature</a:t>
            </a:r>
            <a:r>
              <a:rPr lang="en" sz="1300">
                <a:solidFill>
                  <a:schemeClr val="dk1"/>
                </a:solidFill>
                <a:latin typeface="Nunito"/>
                <a:ea typeface="Nunito"/>
                <a:cs typeface="Nunito"/>
                <a:sym typeface="Nunito"/>
              </a:rPr>
              <a:t> contributing to explain trending_days</a:t>
            </a:r>
            <a:endParaRPr b="1" sz="1300">
              <a:latin typeface="Nunito"/>
              <a:ea typeface="Nunito"/>
              <a:cs typeface="Nunito"/>
              <a:sym typeface="Nunito"/>
            </a:endParaRPr>
          </a:p>
        </p:txBody>
      </p:sp>
      <p:pic>
        <p:nvPicPr>
          <p:cNvPr id="403" name="Google Shape;403;g12830db6dde_0_345"/>
          <p:cNvPicPr preferRelativeResize="0"/>
          <p:nvPr/>
        </p:nvPicPr>
        <p:blipFill>
          <a:blip r:embed="rId3">
            <a:alphaModFix/>
          </a:blip>
          <a:stretch>
            <a:fillRect/>
          </a:stretch>
        </p:blipFill>
        <p:spPr>
          <a:xfrm>
            <a:off x="899825" y="741688"/>
            <a:ext cx="4856758" cy="2781762"/>
          </a:xfrm>
          <a:prstGeom prst="rect">
            <a:avLst/>
          </a:prstGeom>
          <a:noFill/>
          <a:ln>
            <a:noFill/>
          </a:ln>
        </p:spPr>
      </p:pic>
      <p:sp>
        <p:nvSpPr>
          <p:cNvPr id="404" name="Google Shape;404;g12830db6dde_0_345"/>
          <p:cNvSpPr/>
          <p:nvPr/>
        </p:nvSpPr>
        <p:spPr>
          <a:xfrm>
            <a:off x="943900" y="1758175"/>
            <a:ext cx="2355300" cy="185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12830db6dde_0_345"/>
          <p:cNvSpPr/>
          <p:nvPr/>
        </p:nvSpPr>
        <p:spPr>
          <a:xfrm>
            <a:off x="943900" y="2074363"/>
            <a:ext cx="2355300" cy="185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2830db6dde_0_318"/>
          <p:cNvSpPr txBox="1"/>
          <p:nvPr/>
        </p:nvSpPr>
        <p:spPr>
          <a:xfrm>
            <a:off x="595050" y="373150"/>
            <a:ext cx="655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200"/>
              <a:buFont typeface="Arial"/>
              <a:buNone/>
            </a:pPr>
            <a:r>
              <a:rPr b="1" lang="en" sz="2200">
                <a:solidFill>
                  <a:schemeClr val="accent1"/>
                </a:solidFill>
                <a:latin typeface="Maven Pro"/>
                <a:ea typeface="Maven Pro"/>
                <a:cs typeface="Maven Pro"/>
                <a:sym typeface="Maven Pro"/>
              </a:rPr>
              <a:t>Business Application</a:t>
            </a:r>
            <a:endParaRPr b="1" sz="2200">
              <a:solidFill>
                <a:schemeClr val="accent1"/>
              </a:solidFill>
              <a:latin typeface="Maven Pro"/>
              <a:ea typeface="Maven Pro"/>
              <a:cs typeface="Maven Pro"/>
              <a:sym typeface="Maven Pro"/>
            </a:endParaRPr>
          </a:p>
        </p:txBody>
      </p:sp>
      <p:sp>
        <p:nvSpPr>
          <p:cNvPr id="411" name="Google Shape;411;g12830db6dde_0_318"/>
          <p:cNvSpPr txBox="1"/>
          <p:nvPr/>
        </p:nvSpPr>
        <p:spPr>
          <a:xfrm>
            <a:off x="595050" y="1119450"/>
            <a:ext cx="5154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900">
                <a:solidFill>
                  <a:schemeClr val="accent1"/>
                </a:solidFill>
                <a:latin typeface="Maven Pro"/>
                <a:ea typeface="Maven Pro"/>
                <a:cs typeface="Maven Pro"/>
                <a:sym typeface="Maven Pro"/>
              </a:rPr>
              <a:t>Content Creator Use Case</a:t>
            </a:r>
            <a:endParaRPr b="0" i="0" sz="1400" u="none" cap="none" strike="noStrike">
              <a:solidFill>
                <a:srgbClr val="000000"/>
              </a:solidFill>
              <a:latin typeface="Open Sans"/>
              <a:ea typeface="Open Sans"/>
              <a:cs typeface="Open Sans"/>
              <a:sym typeface="Open Sans"/>
            </a:endParaRPr>
          </a:p>
        </p:txBody>
      </p:sp>
      <p:pic>
        <p:nvPicPr>
          <p:cNvPr id="412" name="Google Shape;412;g12830db6dde_0_318"/>
          <p:cNvPicPr preferRelativeResize="0"/>
          <p:nvPr/>
        </p:nvPicPr>
        <p:blipFill rotWithShape="1">
          <a:blip r:embed="rId3">
            <a:alphaModFix/>
          </a:blip>
          <a:srcRect b="0" l="685" r="0" t="0"/>
          <a:stretch/>
        </p:blipFill>
        <p:spPr>
          <a:xfrm>
            <a:off x="632175" y="1709000"/>
            <a:ext cx="4286251" cy="1312575"/>
          </a:xfrm>
          <a:prstGeom prst="rect">
            <a:avLst/>
          </a:prstGeom>
          <a:noFill/>
          <a:ln>
            <a:noFill/>
          </a:ln>
        </p:spPr>
      </p:pic>
      <p:pic>
        <p:nvPicPr>
          <p:cNvPr id="413" name="Google Shape;413;g12830db6dde_0_318"/>
          <p:cNvPicPr preferRelativeResize="0"/>
          <p:nvPr/>
        </p:nvPicPr>
        <p:blipFill rotWithShape="1">
          <a:blip r:embed="rId4">
            <a:alphaModFix/>
          </a:blip>
          <a:srcRect b="0" l="724" r="0" t="0"/>
          <a:stretch/>
        </p:blipFill>
        <p:spPr>
          <a:xfrm>
            <a:off x="632175" y="3272475"/>
            <a:ext cx="5957424" cy="1395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12830db6dde_0_331"/>
          <p:cNvSpPr txBox="1"/>
          <p:nvPr/>
        </p:nvSpPr>
        <p:spPr>
          <a:xfrm>
            <a:off x="595050" y="373150"/>
            <a:ext cx="655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200"/>
              <a:buFont typeface="Arial"/>
              <a:buNone/>
            </a:pPr>
            <a:r>
              <a:rPr b="1" lang="en" sz="2200">
                <a:solidFill>
                  <a:schemeClr val="accent1"/>
                </a:solidFill>
                <a:latin typeface="Maven Pro"/>
                <a:ea typeface="Maven Pro"/>
                <a:cs typeface="Maven Pro"/>
                <a:sym typeface="Maven Pro"/>
              </a:rPr>
              <a:t>Top Trending Categories across Countries</a:t>
            </a:r>
            <a:endParaRPr b="1" sz="2200">
              <a:solidFill>
                <a:schemeClr val="accent1"/>
              </a:solidFill>
              <a:latin typeface="Maven Pro"/>
              <a:ea typeface="Maven Pro"/>
              <a:cs typeface="Maven Pro"/>
              <a:sym typeface="Maven Pro"/>
            </a:endParaRPr>
          </a:p>
        </p:txBody>
      </p:sp>
      <p:sp>
        <p:nvSpPr>
          <p:cNvPr id="419" name="Google Shape;419;g12830db6dde_0_331"/>
          <p:cNvSpPr txBox="1"/>
          <p:nvPr/>
        </p:nvSpPr>
        <p:spPr>
          <a:xfrm>
            <a:off x="1374375" y="1377150"/>
            <a:ext cx="2323200" cy="3059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None/>
            </a:pPr>
            <a:r>
              <a:rPr b="1" lang="en" sz="1350">
                <a:solidFill>
                  <a:srgbClr val="212121"/>
                </a:solidFill>
                <a:highlight>
                  <a:schemeClr val="lt1"/>
                </a:highlight>
                <a:latin typeface="Nunito"/>
                <a:ea typeface="Nunito"/>
                <a:cs typeface="Nunito"/>
                <a:sym typeface="Nunito"/>
              </a:rPr>
              <a:t>Entertainment</a:t>
            </a:r>
            <a:endParaRPr b="1"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US</a:t>
            </a:r>
            <a:endParaRPr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India</a:t>
            </a:r>
            <a:endParaRPr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Canada</a:t>
            </a:r>
            <a:endParaRPr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Denmark</a:t>
            </a:r>
            <a:endParaRPr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Japan</a:t>
            </a:r>
            <a:endParaRPr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Great Britain</a:t>
            </a:r>
            <a:endParaRPr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France</a:t>
            </a:r>
            <a:endParaRPr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Mexico</a:t>
            </a:r>
            <a:endParaRPr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Korea</a:t>
            </a:r>
            <a:endParaRPr sz="1350">
              <a:solidFill>
                <a:srgbClr val="212121"/>
              </a:solidFill>
              <a:highlight>
                <a:schemeClr val="lt1"/>
              </a:highlight>
              <a:latin typeface="Nunito"/>
              <a:ea typeface="Nunito"/>
              <a:cs typeface="Nunito"/>
              <a:sym typeface="Nunito"/>
            </a:endParaRPr>
          </a:p>
        </p:txBody>
      </p:sp>
      <p:sp>
        <p:nvSpPr>
          <p:cNvPr id="420" name="Google Shape;420;g12830db6dde_0_331"/>
          <p:cNvSpPr txBox="1"/>
          <p:nvPr/>
        </p:nvSpPr>
        <p:spPr>
          <a:xfrm>
            <a:off x="4173825" y="2953100"/>
            <a:ext cx="26844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600"/>
              </a:spcBef>
              <a:spcAft>
                <a:spcPts val="0"/>
              </a:spcAft>
              <a:buNone/>
            </a:pPr>
            <a:r>
              <a:rPr b="1" lang="en" sz="1350">
                <a:solidFill>
                  <a:srgbClr val="212121"/>
                </a:solidFill>
                <a:highlight>
                  <a:schemeClr val="lt1"/>
                </a:highlight>
                <a:latin typeface="Nunito"/>
                <a:ea typeface="Nunito"/>
                <a:cs typeface="Nunito"/>
                <a:sym typeface="Nunito"/>
              </a:rPr>
              <a:t>People and Blogs : </a:t>
            </a:r>
            <a:r>
              <a:rPr lang="en" sz="1350">
                <a:solidFill>
                  <a:srgbClr val="212121"/>
                </a:solidFill>
                <a:highlight>
                  <a:schemeClr val="lt1"/>
                </a:highlight>
                <a:latin typeface="Nunito"/>
                <a:ea typeface="Nunito"/>
                <a:cs typeface="Nunito"/>
                <a:sym typeface="Nunito"/>
              </a:rPr>
              <a:t>Russia</a:t>
            </a:r>
            <a:endParaRPr sz="1350">
              <a:solidFill>
                <a:srgbClr val="212121"/>
              </a:solidFill>
              <a:highlight>
                <a:schemeClr val="lt1"/>
              </a:highlight>
              <a:latin typeface="Nunito"/>
              <a:ea typeface="Nunito"/>
              <a:cs typeface="Nunito"/>
              <a:sym typeface="Nunito"/>
            </a:endParaRPr>
          </a:p>
          <a:p>
            <a:pPr indent="0" lvl="0" marL="0" rtl="0" algn="l">
              <a:lnSpc>
                <a:spcPct val="150000"/>
              </a:lnSpc>
              <a:spcBef>
                <a:spcPts val="600"/>
              </a:spcBef>
              <a:spcAft>
                <a:spcPts val="0"/>
              </a:spcAft>
              <a:buClr>
                <a:schemeClr val="dk1"/>
              </a:buClr>
              <a:buSzPts val="1100"/>
              <a:buFont typeface="Arial"/>
              <a:buNone/>
            </a:pPr>
            <a:r>
              <a:rPr b="1" lang="en" sz="1350">
                <a:solidFill>
                  <a:srgbClr val="212121"/>
                </a:solidFill>
                <a:highlight>
                  <a:schemeClr val="lt1"/>
                </a:highlight>
                <a:latin typeface="Nunito"/>
                <a:ea typeface="Nunito"/>
                <a:cs typeface="Nunito"/>
                <a:sym typeface="Nunito"/>
              </a:rPr>
              <a:t>Sports : </a:t>
            </a:r>
            <a:r>
              <a:rPr lang="en" sz="1350">
                <a:solidFill>
                  <a:srgbClr val="212121"/>
                </a:solidFill>
                <a:highlight>
                  <a:schemeClr val="lt1"/>
                </a:highlight>
                <a:latin typeface="Nunito"/>
                <a:ea typeface="Nunito"/>
                <a:cs typeface="Nunito"/>
                <a:sym typeface="Nunito"/>
              </a:rPr>
              <a:t>Great Britain</a:t>
            </a:r>
            <a:endParaRPr sz="1350">
              <a:solidFill>
                <a:srgbClr val="212121"/>
              </a:solidFill>
              <a:highlight>
                <a:schemeClr val="lt1"/>
              </a:highlight>
              <a:latin typeface="Nunito"/>
              <a:ea typeface="Nunito"/>
              <a:cs typeface="Nunito"/>
              <a:sym typeface="Nunito"/>
            </a:endParaRPr>
          </a:p>
          <a:p>
            <a:pPr indent="0" lvl="0" marL="0" rtl="0" algn="l">
              <a:lnSpc>
                <a:spcPct val="150000"/>
              </a:lnSpc>
              <a:spcBef>
                <a:spcPts val="600"/>
              </a:spcBef>
              <a:spcAft>
                <a:spcPts val="0"/>
              </a:spcAft>
              <a:buClr>
                <a:schemeClr val="dk1"/>
              </a:buClr>
              <a:buSzPts val="1100"/>
              <a:buFont typeface="Arial"/>
              <a:buNone/>
            </a:pPr>
            <a:r>
              <a:rPr b="1" lang="en" sz="1350">
                <a:solidFill>
                  <a:srgbClr val="212121"/>
                </a:solidFill>
                <a:highlight>
                  <a:schemeClr val="lt1"/>
                </a:highlight>
                <a:latin typeface="Nunito"/>
                <a:ea typeface="Nunito"/>
                <a:cs typeface="Nunito"/>
                <a:sym typeface="Nunito"/>
              </a:rPr>
              <a:t>Gaming : </a:t>
            </a:r>
            <a:r>
              <a:rPr lang="en" sz="1350">
                <a:solidFill>
                  <a:srgbClr val="212121"/>
                </a:solidFill>
                <a:highlight>
                  <a:schemeClr val="lt1"/>
                </a:highlight>
                <a:latin typeface="Nunito"/>
                <a:ea typeface="Nunito"/>
                <a:cs typeface="Nunito"/>
                <a:sym typeface="Nunito"/>
              </a:rPr>
              <a:t>Japan</a:t>
            </a:r>
            <a:endParaRPr sz="1350">
              <a:solidFill>
                <a:srgbClr val="212121"/>
              </a:solidFill>
              <a:highlight>
                <a:schemeClr val="lt1"/>
              </a:highlight>
              <a:latin typeface="Nunito"/>
              <a:ea typeface="Nunito"/>
              <a:cs typeface="Nunito"/>
              <a:sym typeface="Nunito"/>
            </a:endParaRPr>
          </a:p>
        </p:txBody>
      </p:sp>
      <p:sp>
        <p:nvSpPr>
          <p:cNvPr id="421" name="Google Shape;421;g12830db6dde_0_331"/>
          <p:cNvSpPr txBox="1"/>
          <p:nvPr/>
        </p:nvSpPr>
        <p:spPr>
          <a:xfrm>
            <a:off x="4173825" y="1455100"/>
            <a:ext cx="2323200" cy="1065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None/>
            </a:pPr>
            <a:r>
              <a:rPr b="1" lang="en" sz="1350">
                <a:solidFill>
                  <a:srgbClr val="212121"/>
                </a:solidFill>
                <a:highlight>
                  <a:schemeClr val="lt1"/>
                </a:highlight>
                <a:latin typeface="Nunito"/>
                <a:ea typeface="Nunito"/>
                <a:cs typeface="Nunito"/>
                <a:sym typeface="Nunito"/>
              </a:rPr>
              <a:t>Music</a:t>
            </a:r>
            <a:endParaRPr b="1"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India</a:t>
            </a:r>
            <a:endParaRPr sz="1350">
              <a:solidFill>
                <a:srgbClr val="212121"/>
              </a:solidFill>
              <a:highlight>
                <a:schemeClr val="lt1"/>
              </a:highlight>
              <a:latin typeface="Nunito"/>
              <a:ea typeface="Nunito"/>
              <a:cs typeface="Nunito"/>
              <a:sym typeface="Nunito"/>
            </a:endParaRPr>
          </a:p>
          <a:p>
            <a:pPr indent="-314325" lvl="0" marL="457200" marR="0" rtl="0" algn="l">
              <a:lnSpc>
                <a:spcPct val="10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Canada</a:t>
            </a:r>
            <a:endParaRPr sz="1350">
              <a:solidFill>
                <a:srgbClr val="212121"/>
              </a:solidFill>
              <a:highlight>
                <a:schemeClr val="lt1"/>
              </a:highlight>
              <a:latin typeface="Nunito"/>
              <a:ea typeface="Nunito"/>
              <a:cs typeface="Nunito"/>
              <a:sym typeface="Nunito"/>
            </a:endParaRPr>
          </a:p>
        </p:txBody>
      </p:sp>
      <p:sp>
        <p:nvSpPr>
          <p:cNvPr id="422" name="Google Shape;422;g12830db6dde_0_331"/>
          <p:cNvSpPr txBox="1"/>
          <p:nvPr/>
        </p:nvSpPr>
        <p:spPr>
          <a:xfrm>
            <a:off x="3085375" y="3957625"/>
            <a:ext cx="2323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None/>
            </a:pPr>
            <a:r>
              <a:t/>
            </a:r>
            <a:endParaRPr sz="1350">
              <a:solidFill>
                <a:srgbClr val="212121"/>
              </a:solidFill>
              <a:highlight>
                <a:schemeClr val="lt1"/>
              </a:highlight>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2"/>
          <p:cNvSpPr txBox="1"/>
          <p:nvPr>
            <p:ph idx="4294967295" type="title"/>
          </p:nvPr>
        </p:nvSpPr>
        <p:spPr>
          <a:xfrm>
            <a:off x="426400" y="467475"/>
            <a:ext cx="7030500" cy="99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2200">
                <a:solidFill>
                  <a:schemeClr val="accent1"/>
                </a:solidFill>
                <a:latin typeface="Maven Pro"/>
                <a:ea typeface="Maven Pro"/>
                <a:cs typeface="Maven Pro"/>
                <a:sym typeface="Maven Pro"/>
              </a:rPr>
              <a:t>Future scope</a:t>
            </a:r>
            <a:endParaRPr sz="2200">
              <a:solidFill>
                <a:schemeClr val="accent1"/>
              </a:solidFill>
              <a:latin typeface="Maven Pro"/>
              <a:ea typeface="Maven Pro"/>
              <a:cs typeface="Maven Pro"/>
              <a:sym typeface="Maven Pro"/>
            </a:endParaRPr>
          </a:p>
        </p:txBody>
      </p:sp>
      <p:sp>
        <p:nvSpPr>
          <p:cNvPr id="428" name="Google Shape;428;p32"/>
          <p:cNvSpPr txBox="1"/>
          <p:nvPr>
            <p:ph idx="4294967295" type="body"/>
          </p:nvPr>
        </p:nvSpPr>
        <p:spPr>
          <a:xfrm>
            <a:off x="426400" y="1354700"/>
            <a:ext cx="7954500" cy="2541600"/>
          </a:xfrm>
          <a:prstGeom prst="rect">
            <a:avLst/>
          </a:prstGeom>
          <a:noFill/>
          <a:ln>
            <a:noFill/>
          </a:ln>
        </p:spPr>
        <p:txBody>
          <a:bodyPr anchorCtr="0" anchor="t" bIns="45700" lIns="91425" spcFirstLastPara="1" rIns="91425" wrap="square" tIns="45700">
            <a:noAutofit/>
          </a:bodyPr>
          <a:lstStyle/>
          <a:p>
            <a:pPr indent="-311150" lvl="0" marL="457200" rtl="0" algn="l">
              <a:lnSpc>
                <a:spcPct val="150000"/>
              </a:lnSpc>
              <a:spcBef>
                <a:spcPts val="600"/>
              </a:spcBef>
              <a:spcAft>
                <a:spcPts val="0"/>
              </a:spcAft>
              <a:buSzPts val="1300"/>
              <a:buFont typeface="Nunito"/>
              <a:buChar char="●"/>
            </a:pPr>
            <a:r>
              <a:rPr lang="en" sz="1300">
                <a:latin typeface="Nunito"/>
                <a:ea typeface="Nunito"/>
                <a:cs typeface="Nunito"/>
                <a:sym typeface="Nunito"/>
              </a:rPr>
              <a:t>Utilizing hashtag information from video data to capitalize on young generation trend words</a:t>
            </a:r>
            <a:endParaRPr sz="1300">
              <a:latin typeface="Nunito"/>
              <a:ea typeface="Nunito"/>
              <a:cs typeface="Nunito"/>
              <a:sym typeface="Nunito"/>
            </a:endParaRPr>
          </a:p>
          <a:p>
            <a:pPr indent="-311150" lvl="0" marL="457200" rtl="0" algn="l">
              <a:lnSpc>
                <a:spcPct val="150000"/>
              </a:lnSpc>
              <a:spcBef>
                <a:spcPts val="600"/>
              </a:spcBef>
              <a:spcAft>
                <a:spcPts val="0"/>
              </a:spcAft>
              <a:buSzPts val="1300"/>
              <a:buFont typeface="Nunito"/>
              <a:buChar char="●"/>
            </a:pPr>
            <a:r>
              <a:rPr lang="en" sz="1300">
                <a:latin typeface="Nunito"/>
                <a:ea typeface="Nunito"/>
                <a:cs typeface="Nunito"/>
                <a:sym typeface="Nunito"/>
              </a:rPr>
              <a:t> </a:t>
            </a:r>
            <a:r>
              <a:rPr lang="en" sz="1300">
                <a:latin typeface="Nunito"/>
                <a:ea typeface="Nunito"/>
                <a:cs typeface="Nunito"/>
                <a:sym typeface="Nunito"/>
              </a:rPr>
              <a:t>Image Processing on t</a:t>
            </a:r>
            <a:r>
              <a:rPr lang="en" sz="1300">
                <a:latin typeface="Nunito"/>
                <a:ea typeface="Nunito"/>
                <a:cs typeface="Nunito"/>
                <a:sym typeface="Nunito"/>
              </a:rPr>
              <a:t>humbnail icon of every video, to predict </a:t>
            </a:r>
            <a:r>
              <a:rPr lang="en" sz="1300">
                <a:latin typeface="Nunito"/>
                <a:ea typeface="Nunito"/>
                <a:cs typeface="Nunito"/>
                <a:sym typeface="Nunito"/>
              </a:rPr>
              <a:t>which</a:t>
            </a:r>
            <a:r>
              <a:rPr lang="en" sz="1300">
                <a:latin typeface="Nunito"/>
                <a:ea typeface="Nunito"/>
                <a:cs typeface="Nunito"/>
                <a:sym typeface="Nunito"/>
              </a:rPr>
              <a:t> cover </a:t>
            </a:r>
            <a:r>
              <a:rPr lang="en" sz="1300">
                <a:latin typeface="Nunito"/>
                <a:ea typeface="Nunito"/>
                <a:cs typeface="Nunito"/>
                <a:sym typeface="Nunito"/>
              </a:rPr>
              <a:t>photo</a:t>
            </a:r>
            <a:r>
              <a:rPr lang="en" sz="1300">
                <a:latin typeface="Nunito"/>
                <a:ea typeface="Nunito"/>
                <a:cs typeface="Nunito"/>
                <a:sym typeface="Nunito"/>
              </a:rPr>
              <a:t> would garner most views for that video</a:t>
            </a:r>
            <a:endParaRPr sz="1300">
              <a:latin typeface="Nunito"/>
              <a:ea typeface="Nunito"/>
              <a:cs typeface="Nunito"/>
              <a:sym typeface="Nunito"/>
            </a:endParaRPr>
          </a:p>
          <a:p>
            <a:pPr indent="-311150" lvl="0" marL="457200" rtl="0" algn="l">
              <a:lnSpc>
                <a:spcPct val="150000"/>
              </a:lnSpc>
              <a:spcBef>
                <a:spcPts val="600"/>
              </a:spcBef>
              <a:spcAft>
                <a:spcPts val="0"/>
              </a:spcAft>
              <a:buSzPts val="1300"/>
              <a:buFont typeface="Nunito"/>
              <a:buChar char="●"/>
            </a:pPr>
            <a:r>
              <a:rPr lang="en" sz="1300">
                <a:latin typeface="Nunito"/>
                <a:ea typeface="Nunito"/>
                <a:cs typeface="Nunito"/>
                <a:sym typeface="Nunito"/>
              </a:rPr>
              <a:t>Group videos with disabled comments and disabled dislikes as scandalous videos and study further for interesting insights</a:t>
            </a:r>
            <a:endParaRPr sz="1300">
              <a:latin typeface="Nunito"/>
              <a:ea typeface="Nunito"/>
              <a:cs typeface="Nunito"/>
              <a:sym typeface="Nunito"/>
            </a:endParaRPr>
          </a:p>
        </p:txBody>
      </p:sp>
      <p:sp>
        <p:nvSpPr>
          <p:cNvPr id="429" name="Google Shape;429;p32"/>
          <p:cNvSpPr txBox="1"/>
          <p:nvPr>
            <p:ph idx="4294967295" type="title"/>
          </p:nvPr>
        </p:nvSpPr>
        <p:spPr>
          <a:xfrm>
            <a:off x="426400" y="3201725"/>
            <a:ext cx="7030500" cy="99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2200">
                <a:solidFill>
                  <a:schemeClr val="accent1"/>
                </a:solidFill>
                <a:latin typeface="Maven Pro"/>
                <a:ea typeface="Maven Pro"/>
                <a:cs typeface="Maven Pro"/>
                <a:sym typeface="Maven Pro"/>
              </a:rPr>
              <a:t>Thank you!</a:t>
            </a:r>
            <a:endParaRPr sz="2200">
              <a:solidFill>
                <a:schemeClr val="accent1"/>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idx="4294967295" type="title"/>
          </p:nvPr>
        </p:nvSpPr>
        <p:spPr>
          <a:xfrm>
            <a:off x="654475" y="275825"/>
            <a:ext cx="7030500" cy="99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2200">
                <a:solidFill>
                  <a:schemeClr val="accent1"/>
                </a:solidFill>
                <a:latin typeface="Maven Pro"/>
                <a:ea typeface="Maven Pro"/>
                <a:cs typeface="Maven Pro"/>
                <a:sym typeface="Maven Pro"/>
              </a:rPr>
              <a:t>Motivation</a:t>
            </a:r>
            <a:endParaRPr sz="2200">
              <a:solidFill>
                <a:schemeClr val="accent1"/>
              </a:solidFill>
              <a:latin typeface="Maven Pro"/>
              <a:ea typeface="Maven Pro"/>
              <a:cs typeface="Maven Pro"/>
              <a:sym typeface="Maven Pro"/>
            </a:endParaRPr>
          </a:p>
        </p:txBody>
      </p:sp>
      <p:sp>
        <p:nvSpPr>
          <p:cNvPr id="107" name="Google Shape;107;p3"/>
          <p:cNvSpPr txBox="1"/>
          <p:nvPr/>
        </p:nvSpPr>
        <p:spPr>
          <a:xfrm>
            <a:off x="585200" y="3244850"/>
            <a:ext cx="1550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800"/>
              <a:buFont typeface="Arial"/>
              <a:buNone/>
            </a:pPr>
            <a:r>
              <a:rPr b="0" i="0" lang="en" sz="800" u="none" cap="none" strike="noStrike">
                <a:solidFill>
                  <a:schemeClr val="dk2"/>
                </a:solidFill>
                <a:latin typeface="Nunito"/>
                <a:ea typeface="Nunito"/>
                <a:cs typeface="Nunito"/>
                <a:sym typeface="Nunito"/>
              </a:rPr>
              <a:t>Picture courtesy : Google</a:t>
            </a:r>
            <a:endParaRPr b="0" i="0" sz="900" u="none" cap="none" strike="noStrike">
              <a:solidFill>
                <a:srgbClr val="000000"/>
              </a:solidFill>
              <a:latin typeface="Nunito"/>
              <a:ea typeface="Nunito"/>
              <a:cs typeface="Nunito"/>
              <a:sym typeface="Nunito"/>
            </a:endParaRPr>
          </a:p>
        </p:txBody>
      </p:sp>
      <p:sp>
        <p:nvSpPr>
          <p:cNvPr id="108" name="Google Shape;108;p3"/>
          <p:cNvSpPr txBox="1"/>
          <p:nvPr/>
        </p:nvSpPr>
        <p:spPr>
          <a:xfrm>
            <a:off x="498600" y="4303050"/>
            <a:ext cx="4272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Nunito"/>
                <a:ea typeface="Nunito"/>
                <a:cs typeface="Nunito"/>
                <a:sym typeface="Nunito"/>
              </a:rPr>
              <a:t>Reference : Wikipedia</a:t>
            </a:r>
            <a:endParaRPr sz="1000">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rPr lang="en" sz="1000" u="sng">
                <a:solidFill>
                  <a:schemeClr val="hlink"/>
                </a:solidFill>
                <a:latin typeface="Nunito"/>
                <a:ea typeface="Nunito"/>
                <a:cs typeface="Nunito"/>
                <a:sym typeface="Nunito"/>
                <a:hlinkClick r:id="rId3"/>
              </a:rPr>
              <a:t>https://en.wikipedia.org/wiki/List_of_most-viewed_YouTube_videos</a:t>
            </a:r>
            <a:r>
              <a:rPr lang="en" sz="1000">
                <a:solidFill>
                  <a:schemeClr val="dk2"/>
                </a:solidFill>
                <a:latin typeface="Nunito"/>
                <a:ea typeface="Nunito"/>
                <a:cs typeface="Nunito"/>
                <a:sym typeface="Nunito"/>
              </a:rPr>
              <a:t> </a:t>
            </a:r>
            <a:endParaRPr sz="1000">
              <a:solidFill>
                <a:schemeClr val="dk2"/>
              </a:solidFill>
              <a:latin typeface="Nunito"/>
              <a:ea typeface="Nunito"/>
              <a:cs typeface="Nunito"/>
              <a:sym typeface="Nunito"/>
            </a:endParaRPr>
          </a:p>
        </p:txBody>
      </p:sp>
      <p:pic>
        <p:nvPicPr>
          <p:cNvPr id="109" name="Google Shape;109;p3"/>
          <p:cNvPicPr preferRelativeResize="0"/>
          <p:nvPr/>
        </p:nvPicPr>
        <p:blipFill>
          <a:blip r:embed="rId4">
            <a:alphaModFix/>
          </a:blip>
          <a:stretch>
            <a:fillRect/>
          </a:stretch>
        </p:blipFill>
        <p:spPr>
          <a:xfrm>
            <a:off x="654475" y="1193725"/>
            <a:ext cx="3743549" cy="2105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2830db6dde_0_363"/>
          <p:cNvSpPr txBox="1"/>
          <p:nvPr>
            <p:ph idx="4294967295" type="title"/>
          </p:nvPr>
        </p:nvSpPr>
        <p:spPr>
          <a:xfrm>
            <a:off x="654475" y="275825"/>
            <a:ext cx="7030500" cy="99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2200">
                <a:solidFill>
                  <a:schemeClr val="accent1"/>
                </a:solidFill>
                <a:latin typeface="Maven Pro"/>
                <a:ea typeface="Maven Pro"/>
                <a:cs typeface="Maven Pro"/>
                <a:sym typeface="Maven Pro"/>
              </a:rPr>
              <a:t>Motivation</a:t>
            </a:r>
            <a:endParaRPr sz="2200">
              <a:solidFill>
                <a:schemeClr val="accent1"/>
              </a:solidFill>
              <a:latin typeface="Maven Pro"/>
              <a:ea typeface="Maven Pro"/>
              <a:cs typeface="Maven Pro"/>
              <a:sym typeface="Maven Pro"/>
            </a:endParaRPr>
          </a:p>
        </p:txBody>
      </p:sp>
      <p:sp>
        <p:nvSpPr>
          <p:cNvPr id="115" name="Google Shape;115;g12830db6dde_0_363"/>
          <p:cNvSpPr txBox="1"/>
          <p:nvPr>
            <p:ph idx="4294967295" type="body"/>
          </p:nvPr>
        </p:nvSpPr>
        <p:spPr>
          <a:xfrm>
            <a:off x="4572000" y="1150450"/>
            <a:ext cx="4502700" cy="2612100"/>
          </a:xfrm>
          <a:prstGeom prst="rect">
            <a:avLst/>
          </a:prstGeom>
          <a:noFill/>
          <a:ln>
            <a:noFill/>
          </a:ln>
        </p:spPr>
        <p:txBody>
          <a:bodyPr anchorCtr="0" anchor="t" bIns="45700" lIns="91425" spcFirstLastPara="1" rIns="91425" wrap="square" tIns="45700">
            <a:noAutofit/>
          </a:bodyPr>
          <a:lstStyle/>
          <a:p>
            <a:pPr indent="-314325" lvl="0" marL="457200" rtl="0" algn="l">
              <a:lnSpc>
                <a:spcPct val="150000"/>
              </a:lnSpc>
              <a:spcBef>
                <a:spcPts val="600"/>
              </a:spcBef>
              <a:spcAft>
                <a:spcPts val="0"/>
              </a:spcAft>
              <a:buClr>
                <a:srgbClr val="212121"/>
              </a:buClr>
              <a:buSzPts val="1350"/>
              <a:buChar char="●"/>
            </a:pPr>
            <a:r>
              <a:rPr lang="en" sz="1350">
                <a:solidFill>
                  <a:srgbClr val="212121"/>
                </a:solidFill>
                <a:latin typeface="Nunito"/>
                <a:ea typeface="Nunito"/>
                <a:cs typeface="Nunito"/>
                <a:sym typeface="Nunito"/>
              </a:rPr>
              <a:t>Youtube : </a:t>
            </a:r>
            <a:r>
              <a:rPr b="1" lang="en" sz="1350">
                <a:solidFill>
                  <a:srgbClr val="212121"/>
                </a:solidFill>
                <a:latin typeface="Nunito"/>
                <a:ea typeface="Nunito"/>
                <a:cs typeface="Nunito"/>
                <a:sym typeface="Nunito"/>
              </a:rPr>
              <a:t>world’s</a:t>
            </a:r>
            <a:r>
              <a:rPr lang="en" sz="1350">
                <a:solidFill>
                  <a:srgbClr val="212121"/>
                </a:solidFill>
                <a:latin typeface="Nunito"/>
                <a:ea typeface="Nunito"/>
                <a:cs typeface="Nunito"/>
                <a:sym typeface="Nunito"/>
              </a:rPr>
              <a:t> </a:t>
            </a:r>
            <a:r>
              <a:rPr b="1" lang="en" sz="1350">
                <a:solidFill>
                  <a:srgbClr val="212121"/>
                </a:solidFill>
                <a:latin typeface="Nunito"/>
                <a:ea typeface="Nunito"/>
                <a:cs typeface="Nunito"/>
                <a:sym typeface="Nunito"/>
              </a:rPr>
              <a:t>#1 </a:t>
            </a:r>
            <a:r>
              <a:rPr lang="en" sz="1350">
                <a:solidFill>
                  <a:srgbClr val="212121"/>
                </a:solidFill>
                <a:latin typeface="Nunito"/>
                <a:ea typeface="Nunito"/>
                <a:cs typeface="Nunito"/>
                <a:sym typeface="Nunito"/>
              </a:rPr>
              <a:t>video sharing website</a:t>
            </a:r>
            <a:endParaRPr sz="1350">
              <a:solidFill>
                <a:srgbClr val="212121"/>
              </a:solidFill>
              <a:latin typeface="Nunito"/>
              <a:ea typeface="Nunito"/>
              <a:cs typeface="Nunito"/>
              <a:sym typeface="Nunito"/>
            </a:endParaRPr>
          </a:p>
          <a:p>
            <a:pPr indent="-314325" lvl="0" marL="457200" rtl="0" algn="l">
              <a:lnSpc>
                <a:spcPct val="150000"/>
              </a:lnSpc>
              <a:spcBef>
                <a:spcPts val="600"/>
              </a:spcBef>
              <a:spcAft>
                <a:spcPts val="0"/>
              </a:spcAft>
              <a:buClr>
                <a:srgbClr val="212121"/>
              </a:buClr>
              <a:buSzPts val="1350"/>
              <a:buChar char="●"/>
            </a:pPr>
            <a:r>
              <a:rPr lang="en" sz="1350">
                <a:solidFill>
                  <a:srgbClr val="212121"/>
                </a:solidFill>
                <a:latin typeface="Nunito"/>
                <a:ea typeface="Nunito"/>
                <a:cs typeface="Nunito"/>
                <a:sym typeface="Nunito"/>
              </a:rPr>
              <a:t>100M views in 1 month</a:t>
            </a:r>
            <a:endParaRPr sz="1350">
              <a:solidFill>
                <a:srgbClr val="212121"/>
              </a:solidFill>
              <a:latin typeface="Nunito"/>
              <a:ea typeface="Nunito"/>
              <a:cs typeface="Nunito"/>
              <a:sym typeface="Nunito"/>
            </a:endParaRPr>
          </a:p>
          <a:p>
            <a:pPr indent="-314325" lvl="0" marL="457200" rtl="0" algn="l">
              <a:lnSpc>
                <a:spcPct val="150000"/>
              </a:lnSpc>
              <a:spcBef>
                <a:spcPts val="600"/>
              </a:spcBef>
              <a:spcAft>
                <a:spcPts val="0"/>
              </a:spcAft>
              <a:buClr>
                <a:srgbClr val="212121"/>
              </a:buClr>
              <a:buSzPts val="1350"/>
              <a:buFont typeface="Nunito"/>
              <a:buChar char="●"/>
            </a:pPr>
            <a:r>
              <a:rPr lang="en" sz="1350">
                <a:solidFill>
                  <a:srgbClr val="212121"/>
                </a:solidFill>
                <a:latin typeface="Nunito"/>
                <a:ea typeface="Nunito"/>
                <a:cs typeface="Nunito"/>
                <a:sym typeface="Nunito"/>
              </a:rPr>
              <a:t>48M views in just 16 hours</a:t>
            </a:r>
            <a:endParaRPr sz="1350">
              <a:solidFill>
                <a:srgbClr val="212121"/>
              </a:solidFill>
              <a:latin typeface="Nunito"/>
              <a:ea typeface="Nunito"/>
              <a:cs typeface="Nunito"/>
              <a:sym typeface="Nunito"/>
            </a:endParaRPr>
          </a:p>
          <a:p>
            <a:pPr indent="-314325" lvl="0" marL="457200" rtl="0" algn="l">
              <a:lnSpc>
                <a:spcPct val="150000"/>
              </a:lnSpc>
              <a:spcBef>
                <a:spcPts val="600"/>
              </a:spcBef>
              <a:spcAft>
                <a:spcPts val="0"/>
              </a:spcAft>
              <a:buClr>
                <a:srgbClr val="212121"/>
              </a:buClr>
              <a:buSzPts val="1350"/>
              <a:buFont typeface="Nunito"/>
              <a:buChar char="●"/>
            </a:pPr>
            <a:r>
              <a:rPr lang="en" sz="1350">
                <a:solidFill>
                  <a:srgbClr val="212121"/>
                </a:solidFill>
                <a:latin typeface="Nunito"/>
                <a:ea typeface="Nunito"/>
                <a:cs typeface="Nunito"/>
                <a:sym typeface="Nunito"/>
              </a:rPr>
              <a:t>Significant amount of time and budget</a:t>
            </a:r>
            <a:endParaRPr sz="1350">
              <a:solidFill>
                <a:srgbClr val="212121"/>
              </a:solidFill>
              <a:latin typeface="Nunito"/>
              <a:ea typeface="Nunito"/>
              <a:cs typeface="Nunito"/>
              <a:sym typeface="Nunito"/>
            </a:endParaRPr>
          </a:p>
          <a:p>
            <a:pPr indent="-314325" lvl="0" marL="457200" rtl="0" algn="l">
              <a:lnSpc>
                <a:spcPct val="150000"/>
              </a:lnSpc>
              <a:spcBef>
                <a:spcPts val="600"/>
              </a:spcBef>
              <a:spcAft>
                <a:spcPts val="0"/>
              </a:spcAft>
              <a:buClr>
                <a:srgbClr val="212121"/>
              </a:buClr>
              <a:buSzPts val="1350"/>
              <a:buFont typeface="Nunito"/>
              <a:buChar char="●"/>
            </a:pPr>
            <a:r>
              <a:rPr lang="en" sz="1350">
                <a:solidFill>
                  <a:srgbClr val="212121"/>
                </a:solidFill>
                <a:latin typeface="Nunito"/>
                <a:ea typeface="Nunito"/>
                <a:cs typeface="Nunito"/>
                <a:sym typeface="Nunito"/>
              </a:rPr>
              <a:t>Reach of 10.5 billion (Baby Shark)</a:t>
            </a:r>
            <a:endParaRPr sz="1350">
              <a:solidFill>
                <a:srgbClr val="212121"/>
              </a:solidFill>
              <a:latin typeface="Nunito"/>
              <a:ea typeface="Nunito"/>
              <a:cs typeface="Nunito"/>
              <a:sym typeface="Nunito"/>
            </a:endParaRPr>
          </a:p>
          <a:p>
            <a:pPr indent="-314325" lvl="0" marL="457200" rtl="0" algn="l">
              <a:lnSpc>
                <a:spcPct val="150000"/>
              </a:lnSpc>
              <a:spcBef>
                <a:spcPts val="600"/>
              </a:spcBef>
              <a:spcAft>
                <a:spcPts val="0"/>
              </a:spcAft>
              <a:buClr>
                <a:srgbClr val="212121"/>
              </a:buClr>
              <a:buSzPts val="1350"/>
              <a:buFont typeface="Nunito"/>
              <a:buChar char="●"/>
            </a:pPr>
            <a:r>
              <a:rPr lang="en" sz="1350">
                <a:solidFill>
                  <a:srgbClr val="212121"/>
                </a:solidFill>
                <a:latin typeface="Nunito"/>
                <a:ea typeface="Nunito"/>
                <a:cs typeface="Nunito"/>
                <a:sym typeface="Nunito"/>
              </a:rPr>
              <a:t>Solid content costs $500 - $3000</a:t>
            </a:r>
            <a:endParaRPr sz="1350">
              <a:solidFill>
                <a:srgbClr val="212121"/>
              </a:solidFill>
              <a:latin typeface="Nunito"/>
              <a:ea typeface="Nunito"/>
              <a:cs typeface="Nunito"/>
              <a:sym typeface="Nunito"/>
            </a:endParaRPr>
          </a:p>
        </p:txBody>
      </p:sp>
      <p:sp>
        <p:nvSpPr>
          <p:cNvPr id="116" name="Google Shape;116;g12830db6dde_0_363"/>
          <p:cNvSpPr txBox="1"/>
          <p:nvPr/>
        </p:nvSpPr>
        <p:spPr>
          <a:xfrm>
            <a:off x="585200" y="3244850"/>
            <a:ext cx="1550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800"/>
              <a:buFont typeface="Arial"/>
              <a:buNone/>
            </a:pPr>
            <a:r>
              <a:rPr b="0" i="0" lang="en" sz="800" u="none" cap="none" strike="noStrike">
                <a:solidFill>
                  <a:schemeClr val="dk2"/>
                </a:solidFill>
                <a:latin typeface="Nunito"/>
                <a:ea typeface="Nunito"/>
                <a:cs typeface="Nunito"/>
                <a:sym typeface="Nunito"/>
              </a:rPr>
              <a:t>Picture courtesy : Google</a:t>
            </a:r>
            <a:endParaRPr b="0" i="0" sz="900" u="none" cap="none" strike="noStrike">
              <a:solidFill>
                <a:srgbClr val="000000"/>
              </a:solidFill>
              <a:latin typeface="Nunito"/>
              <a:ea typeface="Nunito"/>
              <a:cs typeface="Nunito"/>
              <a:sym typeface="Nunito"/>
            </a:endParaRPr>
          </a:p>
        </p:txBody>
      </p:sp>
      <p:sp>
        <p:nvSpPr>
          <p:cNvPr id="117" name="Google Shape;117;g12830db6dde_0_363"/>
          <p:cNvSpPr txBox="1"/>
          <p:nvPr/>
        </p:nvSpPr>
        <p:spPr>
          <a:xfrm>
            <a:off x="498600" y="4303050"/>
            <a:ext cx="4272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Nunito"/>
                <a:ea typeface="Nunito"/>
                <a:cs typeface="Nunito"/>
                <a:sym typeface="Nunito"/>
              </a:rPr>
              <a:t>Reference : Wikipedia</a:t>
            </a:r>
            <a:endParaRPr sz="1000">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rPr lang="en" sz="1000" u="sng">
                <a:solidFill>
                  <a:schemeClr val="hlink"/>
                </a:solidFill>
                <a:latin typeface="Nunito"/>
                <a:ea typeface="Nunito"/>
                <a:cs typeface="Nunito"/>
                <a:sym typeface="Nunito"/>
                <a:hlinkClick r:id="rId3"/>
              </a:rPr>
              <a:t>https://en.wikipedia.org/wiki/List_of_most-viewed_YouTube_videos</a:t>
            </a:r>
            <a:r>
              <a:rPr lang="en" sz="1000">
                <a:solidFill>
                  <a:schemeClr val="dk2"/>
                </a:solidFill>
                <a:latin typeface="Nunito"/>
                <a:ea typeface="Nunito"/>
                <a:cs typeface="Nunito"/>
                <a:sym typeface="Nunito"/>
              </a:rPr>
              <a:t> </a:t>
            </a:r>
            <a:endParaRPr sz="1000">
              <a:solidFill>
                <a:schemeClr val="dk2"/>
              </a:solidFill>
              <a:latin typeface="Nunito"/>
              <a:ea typeface="Nunito"/>
              <a:cs typeface="Nunito"/>
              <a:sym typeface="Nunito"/>
            </a:endParaRPr>
          </a:p>
        </p:txBody>
      </p:sp>
      <p:pic>
        <p:nvPicPr>
          <p:cNvPr id="118" name="Google Shape;118;g12830db6dde_0_363"/>
          <p:cNvPicPr preferRelativeResize="0"/>
          <p:nvPr/>
        </p:nvPicPr>
        <p:blipFill>
          <a:blip r:embed="rId4">
            <a:alphaModFix/>
          </a:blip>
          <a:stretch>
            <a:fillRect/>
          </a:stretch>
        </p:blipFill>
        <p:spPr>
          <a:xfrm>
            <a:off x="654475" y="1193725"/>
            <a:ext cx="3743549" cy="2105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nvSpPr>
        <p:spPr>
          <a:xfrm>
            <a:off x="595050" y="1754850"/>
            <a:ext cx="7412700" cy="1558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600"/>
              </a:spcBef>
              <a:spcAft>
                <a:spcPts val="0"/>
              </a:spcAft>
              <a:buClr>
                <a:srgbClr val="212121"/>
              </a:buClr>
              <a:buSzPts val="1350"/>
              <a:buFont typeface="Nunito"/>
              <a:buChar char="●"/>
            </a:pPr>
            <a:r>
              <a:rPr lang="en" sz="1350">
                <a:latin typeface="Nunito"/>
                <a:ea typeface="Nunito"/>
                <a:cs typeface="Nunito"/>
                <a:sym typeface="Nunito"/>
              </a:rPr>
              <a:t>Predict the estimated outcome of </a:t>
            </a:r>
            <a:r>
              <a:rPr lang="en" sz="1350">
                <a:latin typeface="Nunito"/>
                <a:ea typeface="Nunito"/>
                <a:cs typeface="Nunito"/>
                <a:sym typeface="Nunito"/>
              </a:rPr>
              <a:t>a video </a:t>
            </a:r>
            <a:r>
              <a:rPr lang="en" sz="1350">
                <a:solidFill>
                  <a:schemeClr val="dk1"/>
                </a:solidFill>
                <a:latin typeface="Nunito"/>
                <a:ea typeface="Nunito"/>
                <a:cs typeface="Nunito"/>
                <a:sym typeface="Nunito"/>
              </a:rPr>
              <a:t>(trending days)</a:t>
            </a:r>
            <a:r>
              <a:rPr lang="en" sz="1350">
                <a:latin typeface="Nunito"/>
                <a:ea typeface="Nunito"/>
                <a:cs typeface="Nunito"/>
                <a:sym typeface="Nunito"/>
              </a:rPr>
              <a:t> before releasing it </a:t>
            </a:r>
            <a:endParaRPr sz="1350">
              <a:latin typeface="Nunito"/>
              <a:ea typeface="Nunito"/>
              <a:cs typeface="Nunito"/>
              <a:sym typeface="Nunito"/>
            </a:endParaRPr>
          </a:p>
          <a:p>
            <a:pPr indent="-314325" lvl="0" marL="457200" marR="0" rtl="0" algn="l">
              <a:lnSpc>
                <a:spcPct val="150000"/>
              </a:lnSpc>
              <a:spcBef>
                <a:spcPts val="600"/>
              </a:spcBef>
              <a:spcAft>
                <a:spcPts val="0"/>
              </a:spcAft>
              <a:buSzPts val="1350"/>
              <a:buFont typeface="Nunito"/>
              <a:buChar char="●"/>
            </a:pPr>
            <a:r>
              <a:rPr lang="en" sz="1350">
                <a:latin typeface="Nunito"/>
                <a:ea typeface="Nunito"/>
                <a:cs typeface="Nunito"/>
                <a:sym typeface="Nunito"/>
              </a:rPr>
              <a:t>Compare alternatives to keep the video trending for more days</a:t>
            </a:r>
            <a:endParaRPr sz="1350">
              <a:latin typeface="Nunito"/>
              <a:ea typeface="Nunito"/>
              <a:cs typeface="Nunito"/>
              <a:sym typeface="Nunito"/>
            </a:endParaRPr>
          </a:p>
          <a:p>
            <a:pPr indent="-314325" lvl="0" marL="457200" marR="0" rtl="0" algn="l">
              <a:lnSpc>
                <a:spcPct val="150000"/>
              </a:lnSpc>
              <a:spcBef>
                <a:spcPts val="600"/>
              </a:spcBef>
              <a:spcAft>
                <a:spcPts val="0"/>
              </a:spcAft>
              <a:buSzPts val="1350"/>
              <a:buFont typeface="Nunito"/>
              <a:buChar char="●"/>
            </a:pPr>
            <a:r>
              <a:rPr lang="en" sz="1350">
                <a:latin typeface="Nunito"/>
                <a:ea typeface="Nunito"/>
                <a:cs typeface="Nunito"/>
                <a:sym typeface="Nunito"/>
              </a:rPr>
              <a:t>Understand the top trending topics across the globe</a:t>
            </a:r>
            <a:endParaRPr sz="1350">
              <a:latin typeface="Nunito"/>
              <a:ea typeface="Nunito"/>
              <a:cs typeface="Nunito"/>
              <a:sym typeface="Nunito"/>
            </a:endParaRPr>
          </a:p>
          <a:p>
            <a:pPr indent="-314325" lvl="0" marL="457200" marR="0" rtl="0" algn="l">
              <a:lnSpc>
                <a:spcPct val="150000"/>
              </a:lnSpc>
              <a:spcBef>
                <a:spcPts val="600"/>
              </a:spcBef>
              <a:spcAft>
                <a:spcPts val="0"/>
              </a:spcAft>
              <a:buSzPts val="1350"/>
              <a:buFont typeface="Nunito"/>
              <a:buChar char="●"/>
            </a:pPr>
            <a:r>
              <a:rPr lang="en" sz="1350">
                <a:latin typeface="Nunito"/>
                <a:ea typeface="Nunito"/>
                <a:cs typeface="Nunito"/>
                <a:sym typeface="Nunito"/>
              </a:rPr>
              <a:t>Capitalize on local audiences depending on the video category</a:t>
            </a:r>
            <a:endParaRPr sz="1350">
              <a:latin typeface="Nunito"/>
              <a:ea typeface="Nunito"/>
              <a:cs typeface="Nunito"/>
              <a:sym typeface="Nunito"/>
            </a:endParaRPr>
          </a:p>
        </p:txBody>
      </p:sp>
      <p:sp>
        <p:nvSpPr>
          <p:cNvPr id="124" name="Google Shape;124;p6"/>
          <p:cNvSpPr txBox="1"/>
          <p:nvPr/>
        </p:nvSpPr>
        <p:spPr>
          <a:xfrm>
            <a:off x="595050" y="373150"/>
            <a:ext cx="4175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accent1"/>
                </a:solidFill>
                <a:latin typeface="Maven Pro"/>
                <a:ea typeface="Maven Pro"/>
                <a:cs typeface="Maven Pro"/>
                <a:sym typeface="Maven Pro"/>
              </a:rPr>
              <a:t>Agenda</a:t>
            </a:r>
            <a:endParaRPr b="0" i="0" sz="1400" u="none" cap="none" strike="noStrike">
              <a:solidFill>
                <a:schemeClr val="accent1"/>
              </a:solidFill>
              <a:latin typeface="Arial"/>
              <a:ea typeface="Arial"/>
              <a:cs typeface="Arial"/>
              <a:sym typeface="Arial"/>
            </a:endParaRPr>
          </a:p>
        </p:txBody>
      </p:sp>
      <p:sp>
        <p:nvSpPr>
          <p:cNvPr id="125" name="Google Shape;125;p6"/>
          <p:cNvSpPr txBox="1"/>
          <p:nvPr/>
        </p:nvSpPr>
        <p:spPr>
          <a:xfrm>
            <a:off x="595050" y="1119450"/>
            <a:ext cx="3368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26" name="Google Shape;126;p6"/>
          <p:cNvSpPr txBox="1"/>
          <p:nvPr/>
        </p:nvSpPr>
        <p:spPr>
          <a:xfrm>
            <a:off x="595050" y="1119450"/>
            <a:ext cx="51546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900">
                <a:solidFill>
                  <a:schemeClr val="accent1"/>
                </a:solidFill>
                <a:latin typeface="Maven Pro"/>
                <a:ea typeface="Maven Pro"/>
                <a:cs typeface="Maven Pro"/>
                <a:sym typeface="Maven Pro"/>
              </a:rPr>
              <a:t>Market Strategy for a viral video</a:t>
            </a:r>
            <a:endParaRPr b="0" i="0" sz="1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4"/>
          <p:cNvSpPr txBox="1"/>
          <p:nvPr>
            <p:ph idx="4294967295" type="title"/>
          </p:nvPr>
        </p:nvSpPr>
        <p:spPr>
          <a:xfrm>
            <a:off x="452650" y="285925"/>
            <a:ext cx="7030500" cy="99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2200">
                <a:solidFill>
                  <a:schemeClr val="accent1"/>
                </a:solidFill>
                <a:latin typeface="Maven Pro"/>
                <a:ea typeface="Maven Pro"/>
                <a:cs typeface="Maven Pro"/>
                <a:sym typeface="Maven Pro"/>
              </a:rPr>
              <a:t>Key Datasets</a:t>
            </a:r>
            <a:endParaRPr sz="2200">
              <a:solidFill>
                <a:schemeClr val="accent1"/>
              </a:solidFill>
              <a:latin typeface="Maven Pro"/>
              <a:ea typeface="Maven Pro"/>
              <a:cs typeface="Maven Pro"/>
              <a:sym typeface="Maven Pro"/>
            </a:endParaRPr>
          </a:p>
        </p:txBody>
      </p:sp>
      <p:sp>
        <p:nvSpPr>
          <p:cNvPr id="132" name="Google Shape;132;p14"/>
          <p:cNvSpPr txBox="1"/>
          <p:nvPr>
            <p:ph idx="4294967295" type="body"/>
          </p:nvPr>
        </p:nvSpPr>
        <p:spPr>
          <a:xfrm>
            <a:off x="636150" y="996175"/>
            <a:ext cx="7871700" cy="91800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1000"/>
              </a:spcBef>
              <a:spcAft>
                <a:spcPts val="0"/>
              </a:spcAft>
              <a:buClr>
                <a:srgbClr val="212121"/>
              </a:buClr>
              <a:buSzPts val="1500"/>
              <a:buFont typeface="Nunito"/>
              <a:buAutoNum type="arabicPeriod"/>
            </a:pPr>
            <a:r>
              <a:rPr b="1" lang="en" sz="1500">
                <a:solidFill>
                  <a:srgbClr val="212121"/>
                </a:solidFill>
                <a:latin typeface="Nunito"/>
                <a:ea typeface="Nunito"/>
                <a:cs typeface="Nunito"/>
                <a:sym typeface="Nunito"/>
              </a:rPr>
              <a:t>Youtube Trending List : Kaggle</a:t>
            </a:r>
            <a:endParaRPr b="1" sz="1500">
              <a:solidFill>
                <a:srgbClr val="212121"/>
              </a:solidFill>
              <a:latin typeface="Nunito"/>
              <a:ea typeface="Nunito"/>
              <a:cs typeface="Nunito"/>
              <a:sym typeface="Nunito"/>
            </a:endParaRPr>
          </a:p>
          <a:p>
            <a:pPr indent="457200" lvl="0" marL="0" rtl="0" algn="l">
              <a:lnSpc>
                <a:spcPct val="100000"/>
              </a:lnSpc>
              <a:spcBef>
                <a:spcPts val="1000"/>
              </a:spcBef>
              <a:spcAft>
                <a:spcPts val="0"/>
              </a:spcAft>
              <a:buNone/>
            </a:pPr>
            <a:r>
              <a:rPr lang="en" u="sng">
                <a:solidFill>
                  <a:schemeClr val="hlink"/>
                </a:solidFill>
                <a:latin typeface="Nunito"/>
                <a:ea typeface="Nunito"/>
                <a:cs typeface="Nunito"/>
                <a:sym typeface="Nunito"/>
                <a:hlinkClick r:id="rId3"/>
              </a:rPr>
              <a:t>https://www.kaggle.com/datasets/rsrishav/youtube-trending-video-dataset</a:t>
            </a:r>
            <a:r>
              <a:rPr lang="en">
                <a:solidFill>
                  <a:srgbClr val="212121"/>
                </a:solidFill>
                <a:latin typeface="Nunito"/>
                <a:ea typeface="Nunito"/>
                <a:cs typeface="Nunito"/>
                <a:sym typeface="Nunito"/>
              </a:rPr>
              <a:t> </a:t>
            </a:r>
            <a:endParaRPr>
              <a:solidFill>
                <a:srgbClr val="212121"/>
              </a:solidFill>
              <a:latin typeface="Nunito"/>
              <a:ea typeface="Nunito"/>
              <a:cs typeface="Nunito"/>
              <a:sym typeface="Nunito"/>
            </a:endParaRPr>
          </a:p>
          <a:p>
            <a:pPr indent="0" lvl="0" marL="0" rtl="0" algn="l">
              <a:lnSpc>
                <a:spcPct val="100000"/>
              </a:lnSpc>
              <a:spcBef>
                <a:spcPts val="0"/>
              </a:spcBef>
              <a:spcAft>
                <a:spcPts val="0"/>
              </a:spcAft>
              <a:buNone/>
            </a:pPr>
            <a:r>
              <a:t/>
            </a:r>
            <a:endParaRPr b="1" sz="1500">
              <a:solidFill>
                <a:srgbClr val="212121"/>
              </a:solidFill>
              <a:latin typeface="Nunito"/>
              <a:ea typeface="Nunito"/>
              <a:cs typeface="Nunito"/>
              <a:sym typeface="Nunito"/>
            </a:endParaRPr>
          </a:p>
          <a:p>
            <a:pPr indent="0" lvl="0" marL="457200" rtl="0" algn="l">
              <a:lnSpc>
                <a:spcPct val="100000"/>
              </a:lnSpc>
              <a:spcBef>
                <a:spcPts val="1000"/>
              </a:spcBef>
              <a:spcAft>
                <a:spcPts val="0"/>
              </a:spcAft>
              <a:buNone/>
            </a:pPr>
            <a:r>
              <a:t/>
            </a:r>
            <a:endParaRPr sz="1200">
              <a:solidFill>
                <a:srgbClr val="212121"/>
              </a:solidFill>
              <a:highlight>
                <a:srgbClr val="FFFFFF"/>
              </a:highlight>
              <a:latin typeface="Nunito"/>
              <a:ea typeface="Nunito"/>
              <a:cs typeface="Nunito"/>
              <a:sym typeface="Nunito"/>
            </a:endParaRPr>
          </a:p>
        </p:txBody>
      </p:sp>
      <p:sp>
        <p:nvSpPr>
          <p:cNvPr id="133" name="Google Shape;133;p14"/>
          <p:cNvSpPr txBox="1"/>
          <p:nvPr/>
        </p:nvSpPr>
        <p:spPr>
          <a:xfrm>
            <a:off x="4476800" y="1948675"/>
            <a:ext cx="2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34" name="Google Shape;134;p14"/>
          <p:cNvSpPr txBox="1"/>
          <p:nvPr/>
        </p:nvSpPr>
        <p:spPr>
          <a:xfrm>
            <a:off x="4476800" y="1784275"/>
            <a:ext cx="2528400" cy="1698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1300">
                <a:solidFill>
                  <a:srgbClr val="212121"/>
                </a:solidFill>
                <a:latin typeface="Nunito"/>
                <a:ea typeface="Nunito"/>
                <a:cs typeface="Nunito"/>
                <a:sym typeface="Nunito"/>
              </a:rPr>
              <a:t>6.      </a:t>
            </a:r>
            <a:r>
              <a:rPr b="1" lang="en" sz="1300">
                <a:solidFill>
                  <a:srgbClr val="212121"/>
                </a:solidFill>
                <a:latin typeface="Nunito"/>
                <a:ea typeface="Nunito"/>
                <a:cs typeface="Nunito"/>
                <a:sym typeface="Nunito"/>
              </a:rPr>
              <a:t>Canada (CA)</a:t>
            </a:r>
            <a:endParaRPr b="1" sz="1300">
              <a:solidFill>
                <a:srgbClr val="212121"/>
              </a:solidFill>
              <a:latin typeface="Nunito"/>
              <a:ea typeface="Nunito"/>
              <a:cs typeface="Nunito"/>
              <a:sym typeface="Nunito"/>
            </a:endParaRPr>
          </a:p>
          <a:p>
            <a:pPr indent="0" lvl="0" marL="0" rtl="0" algn="l">
              <a:spcBef>
                <a:spcPts val="1000"/>
              </a:spcBef>
              <a:spcAft>
                <a:spcPts val="0"/>
              </a:spcAft>
              <a:buNone/>
            </a:pPr>
            <a:r>
              <a:rPr b="1" lang="en" sz="1300">
                <a:solidFill>
                  <a:srgbClr val="212121"/>
                </a:solidFill>
                <a:latin typeface="Nunito"/>
                <a:ea typeface="Nunito"/>
                <a:cs typeface="Nunito"/>
                <a:sym typeface="Nunito"/>
              </a:rPr>
              <a:t>7.      France (FR)</a:t>
            </a:r>
            <a:endParaRPr b="1" sz="1300">
              <a:solidFill>
                <a:srgbClr val="212121"/>
              </a:solidFill>
              <a:latin typeface="Nunito"/>
              <a:ea typeface="Nunito"/>
              <a:cs typeface="Nunito"/>
              <a:sym typeface="Nunito"/>
            </a:endParaRPr>
          </a:p>
          <a:p>
            <a:pPr indent="0" lvl="0" marL="0" rtl="0" algn="l">
              <a:spcBef>
                <a:spcPts val="1000"/>
              </a:spcBef>
              <a:spcAft>
                <a:spcPts val="0"/>
              </a:spcAft>
              <a:buNone/>
            </a:pPr>
            <a:r>
              <a:rPr b="1" lang="en" sz="1300">
                <a:solidFill>
                  <a:srgbClr val="212121"/>
                </a:solidFill>
                <a:latin typeface="Nunito"/>
                <a:ea typeface="Nunito"/>
                <a:cs typeface="Nunito"/>
                <a:sym typeface="Nunito"/>
              </a:rPr>
              <a:t>8.      Russia (RU)</a:t>
            </a:r>
            <a:endParaRPr b="1" sz="1300">
              <a:solidFill>
                <a:srgbClr val="212121"/>
              </a:solidFill>
              <a:latin typeface="Nunito"/>
              <a:ea typeface="Nunito"/>
              <a:cs typeface="Nunito"/>
              <a:sym typeface="Nunito"/>
            </a:endParaRPr>
          </a:p>
          <a:p>
            <a:pPr indent="0" lvl="0" marL="0" rtl="0" algn="l">
              <a:spcBef>
                <a:spcPts val="1000"/>
              </a:spcBef>
              <a:spcAft>
                <a:spcPts val="0"/>
              </a:spcAft>
              <a:buNone/>
            </a:pPr>
            <a:r>
              <a:rPr b="1" lang="en" sz="1300">
                <a:solidFill>
                  <a:srgbClr val="212121"/>
                </a:solidFill>
                <a:latin typeface="Nunito"/>
                <a:ea typeface="Nunito"/>
                <a:cs typeface="Nunito"/>
                <a:sym typeface="Nunito"/>
              </a:rPr>
              <a:t>9.      Mexico (MX)</a:t>
            </a:r>
            <a:endParaRPr b="1" sz="1300">
              <a:solidFill>
                <a:srgbClr val="212121"/>
              </a:solidFill>
              <a:latin typeface="Nunito"/>
              <a:ea typeface="Nunito"/>
              <a:cs typeface="Nunito"/>
              <a:sym typeface="Nunito"/>
            </a:endParaRPr>
          </a:p>
          <a:p>
            <a:pPr indent="0" lvl="0" marL="0" rtl="0" algn="l">
              <a:spcBef>
                <a:spcPts val="1000"/>
              </a:spcBef>
              <a:spcAft>
                <a:spcPts val="0"/>
              </a:spcAft>
              <a:buNone/>
            </a:pPr>
            <a:r>
              <a:rPr b="1" lang="en" sz="1300">
                <a:solidFill>
                  <a:srgbClr val="212121"/>
                </a:solidFill>
                <a:latin typeface="Nunito"/>
                <a:ea typeface="Nunito"/>
                <a:cs typeface="Nunito"/>
                <a:sym typeface="Nunito"/>
              </a:rPr>
              <a:t>10.    South Korea (KR)</a:t>
            </a:r>
            <a:endParaRPr sz="1300">
              <a:latin typeface="Open Sans"/>
              <a:ea typeface="Open Sans"/>
              <a:cs typeface="Open Sans"/>
              <a:sym typeface="Open Sans"/>
            </a:endParaRPr>
          </a:p>
        </p:txBody>
      </p:sp>
      <p:sp>
        <p:nvSpPr>
          <p:cNvPr id="135" name="Google Shape;135;p14"/>
          <p:cNvSpPr txBox="1"/>
          <p:nvPr/>
        </p:nvSpPr>
        <p:spPr>
          <a:xfrm>
            <a:off x="1298950" y="1784275"/>
            <a:ext cx="2433300" cy="1698300"/>
          </a:xfrm>
          <a:prstGeom prst="rect">
            <a:avLst/>
          </a:prstGeom>
          <a:noFill/>
          <a:ln>
            <a:noFill/>
          </a:ln>
        </p:spPr>
        <p:txBody>
          <a:bodyPr anchorCtr="0" anchor="t" bIns="91425" lIns="91425" spcFirstLastPara="1" rIns="91425" wrap="square" tIns="91425">
            <a:spAutoFit/>
          </a:bodyPr>
          <a:lstStyle/>
          <a:p>
            <a:pPr indent="-311150" lvl="0" marL="457200" rtl="0" algn="l">
              <a:spcBef>
                <a:spcPts val="1000"/>
              </a:spcBef>
              <a:spcAft>
                <a:spcPts val="0"/>
              </a:spcAft>
              <a:buClr>
                <a:srgbClr val="212121"/>
              </a:buClr>
              <a:buSzPts val="1300"/>
              <a:buFont typeface="Nunito"/>
              <a:buAutoNum type="arabicPeriod"/>
            </a:pPr>
            <a:r>
              <a:rPr b="1" lang="en" sz="1300">
                <a:solidFill>
                  <a:srgbClr val="212121"/>
                </a:solidFill>
                <a:latin typeface="Nunito"/>
                <a:ea typeface="Nunito"/>
                <a:cs typeface="Nunito"/>
                <a:sym typeface="Nunito"/>
              </a:rPr>
              <a:t>United States (US)</a:t>
            </a:r>
            <a:endParaRPr b="1" sz="1300">
              <a:solidFill>
                <a:srgbClr val="212121"/>
              </a:solidFill>
              <a:latin typeface="Nunito"/>
              <a:ea typeface="Nunito"/>
              <a:cs typeface="Nunito"/>
              <a:sym typeface="Nunito"/>
            </a:endParaRPr>
          </a:p>
          <a:p>
            <a:pPr indent="-311150" lvl="0" marL="457200" rtl="0" algn="l">
              <a:spcBef>
                <a:spcPts val="1000"/>
              </a:spcBef>
              <a:spcAft>
                <a:spcPts val="0"/>
              </a:spcAft>
              <a:buClr>
                <a:srgbClr val="212121"/>
              </a:buClr>
              <a:buSzPts val="1300"/>
              <a:buFont typeface="Nunito"/>
              <a:buAutoNum type="arabicPeriod"/>
            </a:pPr>
            <a:r>
              <a:rPr b="1" lang="en" sz="1300">
                <a:solidFill>
                  <a:srgbClr val="212121"/>
                </a:solidFill>
                <a:latin typeface="Nunito"/>
                <a:ea typeface="Nunito"/>
                <a:cs typeface="Nunito"/>
                <a:sym typeface="Nunito"/>
              </a:rPr>
              <a:t>India (IN)</a:t>
            </a:r>
            <a:endParaRPr b="1" sz="1300">
              <a:solidFill>
                <a:srgbClr val="212121"/>
              </a:solidFill>
              <a:latin typeface="Nunito"/>
              <a:ea typeface="Nunito"/>
              <a:cs typeface="Nunito"/>
              <a:sym typeface="Nunito"/>
            </a:endParaRPr>
          </a:p>
          <a:p>
            <a:pPr indent="-311150" lvl="0" marL="457200" rtl="0" algn="l">
              <a:spcBef>
                <a:spcPts val="1000"/>
              </a:spcBef>
              <a:spcAft>
                <a:spcPts val="0"/>
              </a:spcAft>
              <a:buClr>
                <a:srgbClr val="212121"/>
              </a:buClr>
              <a:buSzPts val="1300"/>
              <a:buFont typeface="Nunito"/>
              <a:buAutoNum type="arabicPeriod"/>
            </a:pPr>
            <a:r>
              <a:rPr b="1" lang="en" sz="1300">
                <a:solidFill>
                  <a:srgbClr val="212121"/>
                </a:solidFill>
                <a:latin typeface="Nunito"/>
                <a:ea typeface="Nunito"/>
                <a:cs typeface="Nunito"/>
                <a:sym typeface="Nunito"/>
              </a:rPr>
              <a:t>Japan (JP)</a:t>
            </a:r>
            <a:endParaRPr b="1" sz="1300">
              <a:solidFill>
                <a:srgbClr val="212121"/>
              </a:solidFill>
              <a:latin typeface="Nunito"/>
              <a:ea typeface="Nunito"/>
              <a:cs typeface="Nunito"/>
              <a:sym typeface="Nunito"/>
            </a:endParaRPr>
          </a:p>
          <a:p>
            <a:pPr indent="-311150" lvl="0" marL="457200" rtl="0" algn="l">
              <a:spcBef>
                <a:spcPts val="1000"/>
              </a:spcBef>
              <a:spcAft>
                <a:spcPts val="0"/>
              </a:spcAft>
              <a:buClr>
                <a:srgbClr val="212121"/>
              </a:buClr>
              <a:buSzPts val="1300"/>
              <a:buFont typeface="Nunito"/>
              <a:buAutoNum type="arabicPeriod"/>
            </a:pPr>
            <a:r>
              <a:rPr b="1" lang="en" sz="1300">
                <a:solidFill>
                  <a:srgbClr val="212121"/>
                </a:solidFill>
                <a:latin typeface="Nunito"/>
                <a:ea typeface="Nunito"/>
                <a:cs typeface="Nunito"/>
                <a:sym typeface="Nunito"/>
              </a:rPr>
              <a:t>United Kingdom (GB)</a:t>
            </a:r>
            <a:endParaRPr b="1" sz="1300">
              <a:solidFill>
                <a:srgbClr val="212121"/>
              </a:solidFill>
              <a:latin typeface="Nunito"/>
              <a:ea typeface="Nunito"/>
              <a:cs typeface="Nunito"/>
              <a:sym typeface="Nunito"/>
            </a:endParaRPr>
          </a:p>
          <a:p>
            <a:pPr indent="-311150" lvl="0" marL="457200" rtl="0" algn="l">
              <a:spcBef>
                <a:spcPts val="1000"/>
              </a:spcBef>
              <a:spcAft>
                <a:spcPts val="0"/>
              </a:spcAft>
              <a:buClr>
                <a:srgbClr val="212121"/>
              </a:buClr>
              <a:buSzPts val="1300"/>
              <a:buFont typeface="Nunito"/>
              <a:buAutoNum type="arabicPeriod"/>
            </a:pPr>
            <a:r>
              <a:rPr b="1" lang="en" sz="1300">
                <a:solidFill>
                  <a:srgbClr val="212121"/>
                </a:solidFill>
                <a:latin typeface="Nunito"/>
                <a:ea typeface="Nunito"/>
                <a:cs typeface="Nunito"/>
                <a:sym typeface="Nunito"/>
              </a:rPr>
              <a:t>Germany (DE)</a:t>
            </a:r>
            <a:endParaRPr sz="1300">
              <a:latin typeface="Open Sans"/>
              <a:ea typeface="Open Sans"/>
              <a:cs typeface="Open Sans"/>
              <a:sym typeface="Open Sans"/>
            </a:endParaRPr>
          </a:p>
        </p:txBody>
      </p:sp>
      <p:sp>
        <p:nvSpPr>
          <p:cNvPr id="136" name="Google Shape;136;p14"/>
          <p:cNvSpPr txBox="1"/>
          <p:nvPr>
            <p:ph idx="4294967295" type="body"/>
          </p:nvPr>
        </p:nvSpPr>
        <p:spPr>
          <a:xfrm>
            <a:off x="636150" y="3759650"/>
            <a:ext cx="7871700" cy="91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b="1" lang="en" sz="1500">
                <a:solidFill>
                  <a:srgbClr val="212121"/>
                </a:solidFill>
                <a:latin typeface="Nunito"/>
                <a:ea typeface="Nunito"/>
                <a:cs typeface="Nunito"/>
                <a:sym typeface="Nunito"/>
              </a:rPr>
              <a:t>2.    Channel Information : API </a:t>
            </a:r>
            <a:endParaRPr b="1" sz="1500">
              <a:solidFill>
                <a:srgbClr val="212121"/>
              </a:solidFill>
              <a:latin typeface="Nunito"/>
              <a:ea typeface="Nunito"/>
              <a:cs typeface="Nunito"/>
              <a:sym typeface="Nunito"/>
            </a:endParaRPr>
          </a:p>
          <a:p>
            <a:pPr indent="0" lvl="0" marL="0" rtl="0" algn="l">
              <a:lnSpc>
                <a:spcPct val="100000"/>
              </a:lnSpc>
              <a:spcBef>
                <a:spcPts val="1000"/>
              </a:spcBef>
              <a:spcAft>
                <a:spcPts val="0"/>
              </a:spcAft>
              <a:buNone/>
            </a:pPr>
            <a:r>
              <a:rPr b="1" lang="en" sz="1500">
                <a:solidFill>
                  <a:srgbClr val="212121"/>
                </a:solidFill>
                <a:latin typeface="Nunito"/>
                <a:ea typeface="Nunito"/>
                <a:cs typeface="Nunito"/>
                <a:sym typeface="Nunito"/>
              </a:rPr>
              <a:t>       </a:t>
            </a:r>
            <a:r>
              <a:rPr lang="en" u="sng">
                <a:solidFill>
                  <a:schemeClr val="hlink"/>
                </a:solidFill>
                <a:latin typeface="Nunito"/>
                <a:ea typeface="Nunito"/>
                <a:cs typeface="Nunito"/>
                <a:sym typeface="Nunito"/>
                <a:hlinkClick r:id="rId4"/>
              </a:rPr>
              <a:t>https://developers.google.com/youtube/v3</a:t>
            </a:r>
            <a:r>
              <a:rPr lang="en">
                <a:solidFill>
                  <a:srgbClr val="212121"/>
                </a:solidFill>
                <a:latin typeface="Nunito"/>
                <a:ea typeface="Nunito"/>
                <a:cs typeface="Nunito"/>
                <a:sym typeface="Nunito"/>
              </a:rPr>
              <a:t> </a:t>
            </a:r>
            <a:r>
              <a:rPr lang="en">
                <a:solidFill>
                  <a:srgbClr val="212121"/>
                </a:solidFill>
                <a:latin typeface="Nunito"/>
                <a:ea typeface="Nunito"/>
                <a:cs typeface="Nunito"/>
                <a:sym typeface="Nunito"/>
              </a:rPr>
              <a:t> </a:t>
            </a:r>
            <a:endParaRPr>
              <a:solidFill>
                <a:srgbClr val="212121"/>
              </a:solidFill>
              <a:latin typeface="Nunito"/>
              <a:ea typeface="Nunito"/>
              <a:cs typeface="Nunito"/>
              <a:sym typeface="Nunito"/>
            </a:endParaRPr>
          </a:p>
          <a:p>
            <a:pPr indent="0" lvl="0" marL="0" rtl="0" algn="l">
              <a:lnSpc>
                <a:spcPct val="100000"/>
              </a:lnSpc>
              <a:spcBef>
                <a:spcPts val="0"/>
              </a:spcBef>
              <a:spcAft>
                <a:spcPts val="0"/>
              </a:spcAft>
              <a:buNone/>
            </a:pPr>
            <a:r>
              <a:t/>
            </a:r>
            <a:endParaRPr b="1" sz="1500">
              <a:solidFill>
                <a:srgbClr val="212121"/>
              </a:solidFill>
              <a:latin typeface="Nunito"/>
              <a:ea typeface="Nunito"/>
              <a:cs typeface="Nunito"/>
              <a:sym typeface="Nunito"/>
            </a:endParaRPr>
          </a:p>
          <a:p>
            <a:pPr indent="0" lvl="0" marL="457200" rtl="0" algn="l">
              <a:lnSpc>
                <a:spcPct val="100000"/>
              </a:lnSpc>
              <a:spcBef>
                <a:spcPts val="1000"/>
              </a:spcBef>
              <a:spcAft>
                <a:spcPts val="0"/>
              </a:spcAft>
              <a:buNone/>
            </a:pPr>
            <a:r>
              <a:t/>
            </a:r>
            <a:endParaRPr sz="1200">
              <a:solidFill>
                <a:srgbClr val="212121"/>
              </a:solidFill>
              <a:highlight>
                <a:srgbClr val="FFFFFF"/>
              </a:highlight>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2830db6dde_0_12"/>
          <p:cNvSpPr txBox="1"/>
          <p:nvPr>
            <p:ph idx="4294967295" type="title"/>
          </p:nvPr>
        </p:nvSpPr>
        <p:spPr>
          <a:xfrm>
            <a:off x="452650" y="285925"/>
            <a:ext cx="7030500" cy="999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2200">
                <a:solidFill>
                  <a:schemeClr val="accent1"/>
                </a:solidFill>
                <a:latin typeface="Maven Pro"/>
                <a:ea typeface="Maven Pro"/>
                <a:cs typeface="Maven Pro"/>
                <a:sym typeface="Maven Pro"/>
              </a:rPr>
              <a:t>Dataset Features</a:t>
            </a:r>
            <a:endParaRPr sz="2200">
              <a:solidFill>
                <a:schemeClr val="accent1"/>
              </a:solidFill>
              <a:latin typeface="Maven Pro"/>
              <a:ea typeface="Maven Pro"/>
              <a:cs typeface="Maven Pro"/>
              <a:sym typeface="Maven Pro"/>
            </a:endParaRPr>
          </a:p>
        </p:txBody>
      </p:sp>
      <p:sp>
        <p:nvSpPr>
          <p:cNvPr id="142" name="Google Shape;142;g12830db6dde_0_12"/>
          <p:cNvSpPr txBox="1"/>
          <p:nvPr>
            <p:ph idx="4294967295" type="body"/>
          </p:nvPr>
        </p:nvSpPr>
        <p:spPr>
          <a:xfrm>
            <a:off x="636150" y="883625"/>
            <a:ext cx="7871700" cy="3854700"/>
          </a:xfrm>
          <a:prstGeom prst="rect">
            <a:avLst/>
          </a:prstGeom>
          <a:noFill/>
          <a:ln>
            <a:noFill/>
          </a:ln>
        </p:spPr>
        <p:txBody>
          <a:bodyPr anchorCtr="0" anchor="t" bIns="45700" lIns="91425" spcFirstLastPara="1" rIns="91425" wrap="square" tIns="45700">
            <a:noAutofit/>
          </a:bodyPr>
          <a:lstStyle/>
          <a:p>
            <a:pPr indent="-311150" lvl="0" marL="457200" rtl="0" algn="l">
              <a:lnSpc>
                <a:spcPct val="150000"/>
              </a:lnSpc>
              <a:spcBef>
                <a:spcPts val="100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Real-world data, updated </a:t>
            </a:r>
            <a:r>
              <a:rPr b="1" lang="en" sz="1300">
                <a:solidFill>
                  <a:srgbClr val="212121"/>
                </a:solidFill>
                <a:latin typeface="Nunito"/>
                <a:ea typeface="Nunito"/>
                <a:cs typeface="Nunito"/>
                <a:sym typeface="Nunito"/>
              </a:rPr>
              <a:t>daily</a:t>
            </a:r>
            <a:endParaRPr b="1" sz="1300">
              <a:solidFill>
                <a:srgbClr val="212121"/>
              </a:solidFill>
              <a:latin typeface="Nunito"/>
              <a:ea typeface="Nunito"/>
              <a:cs typeface="Nunito"/>
              <a:sym typeface="Nunito"/>
            </a:endParaRPr>
          </a:p>
          <a:p>
            <a:pPr indent="-311150" lvl="0" marL="4572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Around 120k </a:t>
            </a:r>
            <a:r>
              <a:rPr lang="en" sz="1300">
                <a:solidFill>
                  <a:srgbClr val="212121"/>
                </a:solidFill>
                <a:latin typeface="Nunito"/>
                <a:ea typeface="Nunito"/>
                <a:cs typeface="Nunito"/>
                <a:sym typeface="Nunito"/>
              </a:rPr>
              <a:t>observations</a:t>
            </a:r>
            <a:r>
              <a:rPr lang="en" sz="1300">
                <a:solidFill>
                  <a:srgbClr val="212121"/>
                </a:solidFill>
                <a:latin typeface="Nunito"/>
                <a:ea typeface="Nunito"/>
                <a:cs typeface="Nunito"/>
                <a:sym typeface="Nunito"/>
              </a:rPr>
              <a:t> per country</a:t>
            </a:r>
            <a:endParaRPr sz="1300">
              <a:solidFill>
                <a:srgbClr val="212121"/>
              </a:solidFill>
              <a:latin typeface="Nunito"/>
              <a:ea typeface="Nunito"/>
              <a:cs typeface="Nunito"/>
              <a:sym typeface="Nunito"/>
            </a:endParaRPr>
          </a:p>
          <a:p>
            <a:pPr indent="-311150" lvl="0" marL="4572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Total analysis on </a:t>
            </a:r>
            <a:r>
              <a:rPr b="1" lang="en" sz="1300">
                <a:solidFill>
                  <a:srgbClr val="212121"/>
                </a:solidFill>
                <a:latin typeface="Nunito"/>
                <a:ea typeface="Nunito"/>
                <a:cs typeface="Nunito"/>
                <a:sym typeface="Nunito"/>
              </a:rPr>
              <a:t>1.2 million</a:t>
            </a:r>
            <a:r>
              <a:rPr lang="en" sz="1300">
                <a:solidFill>
                  <a:srgbClr val="212121"/>
                </a:solidFill>
                <a:latin typeface="Nunito"/>
                <a:ea typeface="Nunito"/>
                <a:cs typeface="Nunito"/>
                <a:sym typeface="Nunito"/>
              </a:rPr>
              <a:t> observations</a:t>
            </a:r>
            <a:endParaRPr sz="1300">
              <a:solidFill>
                <a:srgbClr val="212121"/>
              </a:solidFill>
              <a:latin typeface="Nunito"/>
              <a:ea typeface="Nunito"/>
              <a:cs typeface="Nunito"/>
              <a:sym typeface="Nunito"/>
            </a:endParaRPr>
          </a:p>
          <a:p>
            <a:pPr indent="-311150" lvl="0" marL="4572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Global data spread over 10 countries</a:t>
            </a:r>
            <a:endParaRPr sz="1300">
              <a:solidFill>
                <a:srgbClr val="212121"/>
              </a:solidFill>
              <a:latin typeface="Nunito"/>
              <a:ea typeface="Nunito"/>
              <a:cs typeface="Nunito"/>
              <a:sym typeface="Nunito"/>
            </a:endParaRPr>
          </a:p>
          <a:p>
            <a:pPr indent="-311150" lvl="0" marL="4572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16 feature columns</a:t>
            </a:r>
            <a:endParaRPr sz="1300">
              <a:solidFill>
                <a:srgbClr val="212121"/>
              </a:solidFill>
              <a:latin typeface="Nunito"/>
              <a:ea typeface="Nunito"/>
              <a:cs typeface="Nunito"/>
              <a:sym typeface="Nunito"/>
            </a:endParaRPr>
          </a:p>
          <a:p>
            <a:pPr indent="-311150" lvl="1" marL="9144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V</a:t>
            </a:r>
            <a:r>
              <a:rPr lang="en" sz="1300">
                <a:solidFill>
                  <a:srgbClr val="212121"/>
                </a:solidFill>
                <a:latin typeface="Nunito"/>
                <a:ea typeface="Nunito"/>
                <a:cs typeface="Nunito"/>
                <a:sym typeface="Nunito"/>
              </a:rPr>
              <a:t>iews</a:t>
            </a:r>
            <a:endParaRPr sz="1300">
              <a:solidFill>
                <a:srgbClr val="212121"/>
              </a:solidFill>
              <a:latin typeface="Nunito"/>
              <a:ea typeface="Nunito"/>
              <a:cs typeface="Nunito"/>
              <a:sym typeface="Nunito"/>
            </a:endParaRPr>
          </a:p>
          <a:p>
            <a:pPr indent="-311150" lvl="1" marL="9144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L</a:t>
            </a:r>
            <a:r>
              <a:rPr lang="en" sz="1300">
                <a:solidFill>
                  <a:srgbClr val="212121"/>
                </a:solidFill>
                <a:latin typeface="Nunito"/>
                <a:ea typeface="Nunito"/>
                <a:cs typeface="Nunito"/>
                <a:sym typeface="Nunito"/>
              </a:rPr>
              <a:t>ikes</a:t>
            </a:r>
            <a:endParaRPr sz="1300">
              <a:solidFill>
                <a:srgbClr val="212121"/>
              </a:solidFill>
              <a:latin typeface="Nunito"/>
              <a:ea typeface="Nunito"/>
              <a:cs typeface="Nunito"/>
              <a:sym typeface="Nunito"/>
            </a:endParaRPr>
          </a:p>
          <a:p>
            <a:pPr indent="-311150" lvl="1" marL="9144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Trending Days</a:t>
            </a:r>
            <a:endParaRPr sz="1300">
              <a:solidFill>
                <a:srgbClr val="212121"/>
              </a:solidFill>
              <a:latin typeface="Nunito"/>
              <a:ea typeface="Nunito"/>
              <a:cs typeface="Nunito"/>
              <a:sym typeface="Nunito"/>
            </a:endParaRPr>
          </a:p>
          <a:p>
            <a:pPr indent="-311150" lvl="1" marL="9144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Video Description </a:t>
            </a:r>
            <a:endParaRPr sz="1300">
              <a:solidFill>
                <a:srgbClr val="212121"/>
              </a:solidFill>
              <a:latin typeface="Nunito"/>
              <a:ea typeface="Nunito"/>
              <a:cs typeface="Nunito"/>
              <a:sym typeface="Nunito"/>
            </a:endParaRPr>
          </a:p>
          <a:p>
            <a:pPr indent="-311150" lvl="1" marL="9144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Channel Information </a:t>
            </a:r>
            <a:endParaRPr sz="1300">
              <a:solidFill>
                <a:srgbClr val="212121"/>
              </a:solidFill>
              <a:latin typeface="Nunito"/>
              <a:ea typeface="Nunito"/>
              <a:cs typeface="Nunito"/>
              <a:sym typeface="Nunito"/>
            </a:endParaRPr>
          </a:p>
          <a:p>
            <a:pPr indent="-311150" lvl="2" marL="13716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number of subscribers </a:t>
            </a:r>
            <a:endParaRPr sz="1300">
              <a:solidFill>
                <a:srgbClr val="212121"/>
              </a:solidFill>
              <a:latin typeface="Nunito"/>
              <a:ea typeface="Nunito"/>
              <a:cs typeface="Nunito"/>
              <a:sym typeface="Nunito"/>
            </a:endParaRPr>
          </a:p>
          <a:p>
            <a:pPr indent="-311150" lvl="2" marL="1371600" rtl="0" algn="l">
              <a:lnSpc>
                <a:spcPct val="150000"/>
              </a:lnSpc>
              <a:spcBef>
                <a:spcPts val="0"/>
              </a:spcBef>
              <a:spcAft>
                <a:spcPts val="0"/>
              </a:spcAft>
              <a:buClr>
                <a:srgbClr val="212121"/>
              </a:buClr>
              <a:buSzPts val="1300"/>
              <a:buFont typeface="Nunito"/>
              <a:buChar char="■"/>
            </a:pPr>
            <a:r>
              <a:rPr lang="en" sz="1300">
                <a:solidFill>
                  <a:srgbClr val="212121"/>
                </a:solidFill>
                <a:latin typeface="Nunito"/>
                <a:ea typeface="Nunito"/>
                <a:cs typeface="Nunito"/>
                <a:sym typeface="Nunito"/>
              </a:rPr>
              <a:t>number of videos hosted</a:t>
            </a:r>
            <a:endParaRPr sz="1300">
              <a:solidFill>
                <a:srgbClr val="21212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txBox="1"/>
          <p:nvPr/>
        </p:nvSpPr>
        <p:spPr>
          <a:xfrm>
            <a:off x="595050" y="1754850"/>
            <a:ext cx="8179200" cy="1947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Predicting number of days your video will be trending</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Increasing viewership pattern by altering video cast and </a:t>
            </a:r>
            <a:r>
              <a:rPr lang="en" sz="1350">
                <a:solidFill>
                  <a:srgbClr val="212121"/>
                </a:solidFill>
                <a:highlight>
                  <a:schemeClr val="lt1"/>
                </a:highlight>
                <a:latin typeface="Nunito"/>
                <a:ea typeface="Nunito"/>
                <a:cs typeface="Nunito"/>
                <a:sym typeface="Nunito"/>
              </a:rPr>
              <a:t>keywords</a:t>
            </a:r>
            <a:r>
              <a:rPr lang="en" sz="1350">
                <a:solidFill>
                  <a:srgbClr val="212121"/>
                </a:solidFill>
                <a:highlight>
                  <a:schemeClr val="lt1"/>
                </a:highlight>
                <a:latin typeface="Nunito"/>
                <a:ea typeface="Nunito"/>
                <a:cs typeface="Nunito"/>
                <a:sym typeface="Nunito"/>
              </a:rPr>
              <a:t> in description</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Creating more visibility</a:t>
            </a:r>
            <a:r>
              <a:rPr lang="en" sz="1350">
                <a:solidFill>
                  <a:srgbClr val="212121"/>
                </a:solidFill>
                <a:highlight>
                  <a:schemeClr val="lt1"/>
                </a:highlight>
                <a:latin typeface="Nunito"/>
                <a:ea typeface="Nunito"/>
                <a:cs typeface="Nunito"/>
                <a:sym typeface="Nunito"/>
              </a:rPr>
              <a:t> and knowing your reach</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Targeting a specific audience geographically based on your video genre</a:t>
            </a:r>
            <a:endParaRPr sz="1350">
              <a:solidFill>
                <a:srgbClr val="212121"/>
              </a:solidFill>
              <a:highlight>
                <a:schemeClr val="lt1"/>
              </a:highlight>
              <a:latin typeface="Nunito"/>
              <a:ea typeface="Nunito"/>
              <a:cs typeface="Nunito"/>
              <a:sym typeface="Nunito"/>
            </a:endParaRPr>
          </a:p>
          <a:p>
            <a:pPr indent="-314325" lvl="0" marL="457200" marR="0" rtl="0" algn="l">
              <a:lnSpc>
                <a:spcPct val="150000"/>
              </a:lnSpc>
              <a:spcBef>
                <a:spcPts val="600"/>
              </a:spcBef>
              <a:spcAft>
                <a:spcPts val="0"/>
              </a:spcAft>
              <a:buClr>
                <a:srgbClr val="212121"/>
              </a:buClr>
              <a:buSzPts val="1350"/>
              <a:buFont typeface="Nunito"/>
              <a:buChar char="●"/>
            </a:pPr>
            <a:r>
              <a:rPr lang="en" sz="1350">
                <a:solidFill>
                  <a:srgbClr val="212121"/>
                </a:solidFill>
                <a:highlight>
                  <a:schemeClr val="lt1"/>
                </a:highlight>
                <a:latin typeface="Nunito"/>
                <a:ea typeface="Nunito"/>
                <a:cs typeface="Nunito"/>
                <a:sym typeface="Nunito"/>
              </a:rPr>
              <a:t>Choosing a platform that boosts traction</a:t>
            </a:r>
            <a:endParaRPr sz="1350">
              <a:solidFill>
                <a:srgbClr val="212121"/>
              </a:solidFill>
              <a:highlight>
                <a:schemeClr val="lt1"/>
              </a:highlight>
              <a:latin typeface="Nunito"/>
              <a:ea typeface="Nunito"/>
              <a:cs typeface="Nunito"/>
              <a:sym typeface="Nunito"/>
            </a:endParaRPr>
          </a:p>
        </p:txBody>
      </p:sp>
      <p:sp>
        <p:nvSpPr>
          <p:cNvPr id="148" name="Google Shape;148;p7"/>
          <p:cNvSpPr txBox="1"/>
          <p:nvPr/>
        </p:nvSpPr>
        <p:spPr>
          <a:xfrm>
            <a:off x="595050" y="373150"/>
            <a:ext cx="4175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accent1"/>
                </a:solidFill>
                <a:latin typeface="Maven Pro"/>
                <a:ea typeface="Maven Pro"/>
                <a:cs typeface="Maven Pro"/>
                <a:sym typeface="Maven Pro"/>
              </a:rPr>
              <a:t>Key Findings</a:t>
            </a:r>
            <a:endParaRPr b="0" i="0" sz="1400" u="none" cap="none" strike="noStrike">
              <a:solidFill>
                <a:schemeClr val="accent1"/>
              </a:solidFill>
              <a:latin typeface="Arial"/>
              <a:ea typeface="Arial"/>
              <a:cs typeface="Arial"/>
              <a:sym typeface="Arial"/>
            </a:endParaRPr>
          </a:p>
        </p:txBody>
      </p:sp>
      <p:sp>
        <p:nvSpPr>
          <p:cNvPr id="149" name="Google Shape;149;p7"/>
          <p:cNvSpPr txBox="1"/>
          <p:nvPr/>
        </p:nvSpPr>
        <p:spPr>
          <a:xfrm>
            <a:off x="595050" y="1119450"/>
            <a:ext cx="7908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 sz="1900">
                <a:solidFill>
                  <a:schemeClr val="accent1"/>
                </a:solidFill>
                <a:latin typeface="Maven Pro"/>
                <a:ea typeface="Maven Pro"/>
                <a:cs typeface="Maven Pro"/>
                <a:sym typeface="Maven Pro"/>
              </a:rPr>
              <a:t>Business Case : First-of-its kind tool for content creators</a:t>
            </a:r>
            <a:endParaRPr b="0" i="0" sz="1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2830db6dde_0_45"/>
          <p:cNvSpPr txBox="1"/>
          <p:nvPr/>
        </p:nvSpPr>
        <p:spPr>
          <a:xfrm>
            <a:off x="595050" y="1119450"/>
            <a:ext cx="515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55" name="Google Shape;155;g12830db6dde_0_45"/>
          <p:cNvPicPr preferRelativeResize="0"/>
          <p:nvPr/>
        </p:nvPicPr>
        <p:blipFill rotWithShape="1">
          <a:blip r:embed="rId3">
            <a:alphaModFix/>
          </a:blip>
          <a:srcRect b="1820" l="0" r="0" t="-1820"/>
          <a:stretch/>
        </p:blipFill>
        <p:spPr>
          <a:xfrm>
            <a:off x="629163" y="670050"/>
            <a:ext cx="5086376" cy="3803391"/>
          </a:xfrm>
          <a:prstGeom prst="rect">
            <a:avLst/>
          </a:prstGeom>
          <a:noFill/>
          <a:ln>
            <a:noFill/>
          </a:ln>
        </p:spPr>
      </p:pic>
      <p:sp>
        <p:nvSpPr>
          <p:cNvPr id="156" name="Google Shape;156;g12830db6dde_0_45"/>
          <p:cNvSpPr txBox="1"/>
          <p:nvPr/>
        </p:nvSpPr>
        <p:spPr>
          <a:xfrm>
            <a:off x="756100" y="146850"/>
            <a:ext cx="5154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solidFill>
                  <a:schemeClr val="accent1"/>
                </a:solidFill>
                <a:latin typeface="Maven Pro"/>
                <a:ea typeface="Maven Pro"/>
                <a:cs typeface="Maven Pro"/>
                <a:sym typeface="Maven Pro"/>
              </a:rPr>
              <a:t>Preliminary Analysis on Data</a:t>
            </a:r>
            <a:endParaRPr b="0" i="0" sz="1400" u="none" cap="none" strike="noStrike">
              <a:solidFill>
                <a:schemeClr val="accen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